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9" r:id="rId4"/>
    <p:sldId id="260" r:id="rId5"/>
    <p:sldId id="258" r:id="rId6"/>
    <p:sldId id="272" r:id="rId7"/>
    <p:sldId id="261" r:id="rId8"/>
    <p:sldId id="262" r:id="rId9"/>
    <p:sldId id="269" r:id="rId10"/>
    <p:sldId id="264" r:id="rId11"/>
    <p:sldId id="265" r:id="rId12"/>
    <p:sldId id="266" r:id="rId13"/>
    <p:sldId id="267" r:id="rId14"/>
    <p:sldId id="268" r:id="rId15"/>
  </p:sldIdLst>
  <p:sldSz cx="9906000" cy="6858000" type="A4"/>
  <p:notesSz cx="6888163" cy="10018713"/>
  <p:embeddedFontLst>
    <p:embeddedFont>
      <p:font typeface="Calibri" panose="020F0502020204030204" pitchFamily="34" charset="0"/>
      <p:regular r:id="rId17"/>
      <p:bold r:id="rId18"/>
      <p:italic r:id="rId19"/>
      <p:boldItalic r:id="rId20"/>
    </p:embeddedFont>
    <p:embeddedFont>
      <p:font typeface="Poppins Black" panose="00000A00000000000000" pitchFamily="2" charset="0"/>
      <p:bold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g9BzstJ2UFMaSsNN3b1oN0wDiyx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kul kumar" initials="mk" lastIdx="2" clrIdx="0">
    <p:extLst>
      <p:ext uri="{19B8F6BF-5375-455C-9EA6-DF929625EA0E}">
        <p15:presenceInfo xmlns:p15="http://schemas.microsoft.com/office/powerpoint/2012/main" userId="5c3194e36dbcb09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1358" y="43"/>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customschemas.google.com/relationships/presentationmetadata" Target="meta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817" y="4758889"/>
            <a:ext cx="5510530" cy="4508421"/>
          </a:xfrm>
          <a:prstGeom prst="rect">
            <a:avLst/>
          </a:prstGeom>
          <a:noFill/>
          <a:ln>
            <a:noFill/>
          </a:ln>
        </p:spPr>
        <p:txBody>
          <a:bodyPr spcFirstLastPara="1" wrap="square" lIns="96575" tIns="96575" rIns="96575" bIns="9657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8817" y="4758889"/>
            <a:ext cx="5510530" cy="4508421"/>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76" name="Google Shape;76;p1: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d1a17a3f99_0_6:notes"/>
          <p:cNvSpPr txBox="1">
            <a:spLocks noGrp="1"/>
          </p:cNvSpPr>
          <p:nvPr>
            <p:ph type="body" idx="1"/>
          </p:nvPr>
        </p:nvSpPr>
        <p:spPr>
          <a:xfrm>
            <a:off x="688815" y="4758883"/>
            <a:ext cx="5510400" cy="4508400"/>
          </a:xfrm>
          <a:prstGeom prst="rect">
            <a:avLst/>
          </a:prstGeom>
          <a:noFill/>
          <a:ln>
            <a:noFill/>
          </a:ln>
        </p:spPr>
        <p:txBody>
          <a:bodyPr spcFirstLastPara="1" wrap="square" lIns="94600" tIns="94600" rIns="94600" bIns="94600" anchor="t" anchorCtr="0">
            <a:noAutofit/>
          </a:bodyPr>
          <a:lstStyle/>
          <a:p>
            <a:pPr marL="0" lvl="0" indent="0" algn="l" rtl="0">
              <a:lnSpc>
                <a:spcPct val="100000"/>
              </a:lnSpc>
              <a:spcBef>
                <a:spcPts val="0"/>
              </a:spcBef>
              <a:spcAft>
                <a:spcPts val="0"/>
              </a:spcAft>
              <a:buSzPts val="1100"/>
              <a:buNone/>
            </a:pPr>
            <a:endParaRPr/>
          </a:p>
        </p:txBody>
      </p:sp>
      <p:sp>
        <p:nvSpPr>
          <p:cNvPr id="84" name="Google Shape;84;g1d1a17a3f99_0_6: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5f62f2f19f_0_47: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08" name="Google Shape;108;g25f62f2f19f_0_47: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5307f7cbcb_0_66: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23" name="Google Shape;123;g25307f7cbcb_0_66: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9e3a5fe12_0_55: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90" name="Google Shape;90;g239e3a5fe12_0_55: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9e3a5fe12_0_55: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90" name="Google Shape;90;g239e3a5fe12_0_55: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8373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5f62f2f19f_1_5: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39" name="Google Shape;139;g25f62f2f19f_1_5: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39aa415aa5_0_64: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55" name="Google Shape;155;g239aa415aa5_0_64: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39aa415aa5_0_64: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55" name="Google Shape;155;g239aa415aa5_0_64: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66909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3161116da9_0_50: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84" name="Google Shape;184;g23161116da9_0_50: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60b3d91830_0_27: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199" name="Google Shape;199;g260b3d91830_0_27: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6106026146_0_22:notes"/>
          <p:cNvSpPr txBox="1">
            <a:spLocks noGrp="1"/>
          </p:cNvSpPr>
          <p:nvPr>
            <p:ph type="body" idx="1"/>
          </p:nvPr>
        </p:nvSpPr>
        <p:spPr>
          <a:xfrm>
            <a:off x="688817" y="4758889"/>
            <a:ext cx="5510400" cy="4508400"/>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217" name="Google Shape;217;g26106026146_0_22: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notes"/>
          <p:cNvSpPr txBox="1">
            <a:spLocks noGrp="1"/>
          </p:cNvSpPr>
          <p:nvPr>
            <p:ph type="body" idx="1"/>
          </p:nvPr>
        </p:nvSpPr>
        <p:spPr>
          <a:xfrm>
            <a:off x="688817" y="4758889"/>
            <a:ext cx="5510530" cy="4508421"/>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232" name="Google Shape;232;p3: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4:notes"/>
          <p:cNvSpPr txBox="1">
            <a:spLocks noGrp="1"/>
          </p:cNvSpPr>
          <p:nvPr>
            <p:ph type="body" idx="1"/>
          </p:nvPr>
        </p:nvSpPr>
        <p:spPr>
          <a:xfrm>
            <a:off x="688817" y="4758889"/>
            <a:ext cx="5510530" cy="4508421"/>
          </a:xfrm>
          <a:prstGeom prst="rect">
            <a:avLst/>
          </a:prstGeom>
          <a:noFill/>
          <a:ln>
            <a:noFill/>
          </a:ln>
        </p:spPr>
        <p:txBody>
          <a:bodyPr spcFirstLastPara="1" wrap="square" lIns="96575" tIns="96575" rIns="96575" bIns="96575" anchor="t" anchorCtr="0">
            <a:noAutofit/>
          </a:bodyPr>
          <a:lstStyle/>
          <a:p>
            <a:pPr marL="0" lvl="0" indent="0" algn="l" rtl="0">
              <a:lnSpc>
                <a:spcPct val="100000"/>
              </a:lnSpc>
              <a:spcBef>
                <a:spcPts val="0"/>
              </a:spcBef>
              <a:spcAft>
                <a:spcPts val="0"/>
              </a:spcAft>
              <a:buSzPts val="1100"/>
              <a:buNone/>
            </a:pPr>
            <a:endParaRPr/>
          </a:p>
        </p:txBody>
      </p:sp>
      <p:sp>
        <p:nvSpPr>
          <p:cNvPr id="238" name="Google Shape;238;p4:notes"/>
          <p:cNvSpPr>
            <a:spLocks noGrp="1" noRot="1" noChangeAspect="1"/>
          </p:cNvSpPr>
          <p:nvPr>
            <p:ph type="sldImg" idx="2"/>
          </p:nvPr>
        </p:nvSpPr>
        <p:spPr>
          <a:xfrm>
            <a:off x="730250" y="750888"/>
            <a:ext cx="54276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8"/>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9"/>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0"/>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11"/>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1"/>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11"/>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1"/>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1"/>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13"/>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3"/>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13"/>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4"/>
          <p:cNvSpPr>
            <a:spLocks noGrp="1"/>
          </p:cNvSpPr>
          <p:nvPr>
            <p:ph type="pic" idx="2"/>
          </p:nvPr>
        </p:nvSpPr>
        <p:spPr>
          <a:xfrm>
            <a:off x="4211340" y="987426"/>
            <a:ext cx="5014913" cy="4873625"/>
          </a:xfrm>
          <a:prstGeom prst="rect">
            <a:avLst/>
          </a:prstGeom>
          <a:noFill/>
          <a:ln>
            <a:noFill/>
          </a:ln>
        </p:spPr>
      </p:sp>
      <p:sp>
        <p:nvSpPr>
          <p:cNvPr id="58" name="Google Shape;58;p14"/>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5"/>
          <p:cNvSpPr txBox="1">
            <a:spLocks noGrp="1"/>
          </p:cNvSpPr>
          <p:nvPr>
            <p:ph type="body" idx="1"/>
          </p:nvPr>
        </p:nvSpPr>
        <p:spPr>
          <a:xfrm rot="5400000">
            <a:off x="2777331" y="-270669"/>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rot="5400000">
            <a:off x="5251053"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917178" y="128985"/>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5"/>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7.jp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
          <p:cNvPicPr preferRelativeResize="0"/>
          <p:nvPr/>
        </p:nvPicPr>
        <p:blipFill rotWithShape="1">
          <a:blip r:embed="rId3">
            <a:alphaModFix/>
          </a:blip>
          <a:srcRect/>
          <a:stretch/>
        </p:blipFill>
        <p:spPr>
          <a:xfrm>
            <a:off x="175491" y="0"/>
            <a:ext cx="9730506" cy="6858001"/>
          </a:xfrm>
          <a:prstGeom prst="rect">
            <a:avLst/>
          </a:prstGeom>
          <a:noFill/>
          <a:ln>
            <a:noFill/>
          </a:ln>
        </p:spPr>
      </p:pic>
      <p:sp>
        <p:nvSpPr>
          <p:cNvPr id="79" name="Google Shape;79;p1"/>
          <p:cNvSpPr txBox="1"/>
          <p:nvPr/>
        </p:nvSpPr>
        <p:spPr>
          <a:xfrm>
            <a:off x="488625" y="1457325"/>
            <a:ext cx="1808100" cy="400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IN" sz="2000" b="1" dirty="0">
                <a:solidFill>
                  <a:srgbClr val="FFFFFF"/>
                </a:solidFill>
                <a:latin typeface="Poppins Black"/>
                <a:cs typeface="Poppins Black"/>
                <a:sym typeface="Poppins Black"/>
              </a:rPr>
              <a:t>SEPTEMBER</a:t>
            </a:r>
            <a:endParaRPr sz="1400" b="0" i="0" u="none" strike="noStrike" cap="none" dirty="0">
              <a:solidFill>
                <a:srgbClr val="000000"/>
              </a:solidFill>
              <a:latin typeface="Arial"/>
              <a:ea typeface="Arial"/>
              <a:cs typeface="Arial"/>
              <a:sym typeface="Arial"/>
            </a:endParaRPr>
          </a:p>
        </p:txBody>
      </p:sp>
      <p:sp>
        <p:nvSpPr>
          <p:cNvPr id="80" name="Google Shape;80;p1"/>
          <p:cNvSpPr txBox="1"/>
          <p:nvPr/>
        </p:nvSpPr>
        <p:spPr>
          <a:xfrm>
            <a:off x="723651" y="1792875"/>
            <a:ext cx="1257300" cy="1108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IN" sz="6600" b="1" dirty="0">
                <a:solidFill>
                  <a:srgbClr val="FFFFFF"/>
                </a:solidFill>
              </a:rPr>
              <a:t>14</a:t>
            </a:r>
            <a:endParaRPr sz="6600" b="1" i="0" u="none" strike="noStrike" cap="none" dirty="0">
              <a:solidFill>
                <a:srgbClr val="FFFFFF"/>
              </a:solidFill>
              <a:latin typeface="Arial"/>
              <a:ea typeface="Arial"/>
              <a:cs typeface="Arial"/>
              <a:sym typeface="Arial"/>
            </a:endParaRPr>
          </a:p>
        </p:txBody>
      </p:sp>
      <p:sp>
        <p:nvSpPr>
          <p:cNvPr id="81" name="Google Shape;81;p1"/>
          <p:cNvSpPr/>
          <p:nvPr/>
        </p:nvSpPr>
        <p:spPr>
          <a:xfrm>
            <a:off x="0" y="0"/>
            <a:ext cx="249382"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g1d1a17a3f99_0_6"/>
          <p:cNvPicPr preferRelativeResize="0"/>
          <p:nvPr/>
        </p:nvPicPr>
        <p:blipFill rotWithShape="1">
          <a:blip r:embed="rId3">
            <a:alphaModFix/>
          </a:blip>
          <a:srcRect l="4323"/>
          <a:stretch/>
        </p:blipFill>
        <p:spPr>
          <a:xfrm>
            <a:off x="0" y="-25315"/>
            <a:ext cx="9906000" cy="6858001"/>
          </a:xfrm>
          <a:prstGeom prst="rect">
            <a:avLst/>
          </a:prstGeom>
          <a:noFill/>
          <a:ln w="19050" cap="flat" cmpd="sng">
            <a:solidFill>
              <a:srgbClr val="820000"/>
            </a:solidFill>
            <a:prstDash val="solid"/>
            <a:round/>
            <a:headEnd type="none" w="sm" len="sm"/>
            <a:tailEnd type="none" w="sm" len="sm"/>
          </a:ln>
        </p:spPr>
      </p:pic>
      <p:sp>
        <p:nvSpPr>
          <p:cNvPr id="3" name="TextBox 2">
            <a:extLst>
              <a:ext uri="{FF2B5EF4-FFF2-40B4-BE49-F238E27FC236}">
                <a16:creationId xmlns:a16="http://schemas.microsoft.com/office/drawing/2014/main" id="{19D48402-0B97-E720-2B0F-DDC0644973A2}"/>
              </a:ext>
            </a:extLst>
          </p:cNvPr>
          <p:cNvSpPr txBox="1"/>
          <p:nvPr/>
        </p:nvSpPr>
        <p:spPr>
          <a:xfrm>
            <a:off x="3665884" y="69759"/>
            <a:ext cx="6669156" cy="630942"/>
          </a:xfrm>
          <a:prstGeom prst="rect">
            <a:avLst/>
          </a:prstGeom>
          <a:noFill/>
        </p:spPr>
        <p:txBody>
          <a:bodyPr wrap="square">
            <a:spAutoFit/>
          </a:bodyPr>
          <a:lstStyle/>
          <a:p>
            <a:pPr lvl="0">
              <a:spcBef>
                <a:spcPts val="1000"/>
              </a:spcBef>
              <a:buClr>
                <a:schemeClr val="dk1"/>
              </a:buClr>
              <a:buSzPts val="1100"/>
            </a:pPr>
            <a:r>
              <a:rPr lang="en-US" sz="35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ndara"/>
              </a:rPr>
              <a:t>OPEC+</a:t>
            </a:r>
          </a:p>
        </p:txBody>
      </p:sp>
      <p:sp>
        <p:nvSpPr>
          <p:cNvPr id="5" name="TextBox 4">
            <a:extLst>
              <a:ext uri="{FF2B5EF4-FFF2-40B4-BE49-F238E27FC236}">
                <a16:creationId xmlns:a16="http://schemas.microsoft.com/office/drawing/2014/main" id="{EB4BC046-B526-8389-D8AA-5014AB7D047D}"/>
              </a:ext>
            </a:extLst>
          </p:cNvPr>
          <p:cNvSpPr txBox="1"/>
          <p:nvPr/>
        </p:nvSpPr>
        <p:spPr>
          <a:xfrm>
            <a:off x="3518563" y="770981"/>
            <a:ext cx="6798364" cy="646331"/>
          </a:xfrm>
          <a:prstGeom prst="rect">
            <a:avLst/>
          </a:prstGeom>
          <a:noFill/>
        </p:spPr>
        <p:txBody>
          <a:bodyPr wrap="square">
            <a:spAutoFit/>
          </a:bodyPr>
          <a:lstStyle/>
          <a:p>
            <a:pPr marL="152400" marR="0" lvl="0" indent="0" rtl="0">
              <a:lnSpc>
                <a:spcPct val="100000"/>
              </a:lnSpc>
              <a:spcBef>
                <a:spcPts val="0"/>
              </a:spcBef>
              <a:spcAft>
                <a:spcPts val="0"/>
              </a:spcAft>
              <a:buClr>
                <a:schemeClr val="dk1"/>
              </a:buClr>
              <a:buSzPts val="1100"/>
              <a:buFont typeface="Arial"/>
              <a:buNone/>
            </a:pPr>
            <a:r>
              <a:rPr lang="en-US" sz="3500" b="1" i="0" strike="noStrike" cap="none" dirty="0">
                <a:solidFill>
                  <a:srgbClr val="FFFFFF"/>
                </a:solidFill>
                <a:latin typeface="Calibri"/>
                <a:ea typeface="Calibri"/>
                <a:cs typeface="Calibri"/>
                <a:sym typeface="Calibri"/>
              </a:rPr>
              <a:t>Eastern</a:t>
            </a:r>
            <a:r>
              <a:rPr lang="en-US" sz="3500" b="1" dirty="0">
                <a:solidFill>
                  <a:srgbClr val="FFFFFF"/>
                </a:solidFill>
                <a:latin typeface="Calibri"/>
                <a:ea typeface="Calibri"/>
                <a:cs typeface="Calibri"/>
                <a:sym typeface="Calibri"/>
              </a:rPr>
              <a:t> Maritime Corridor (EMC)</a:t>
            </a:r>
            <a:endParaRPr lang="en-US" sz="3500" b="1" i="0" strike="noStrike" cap="none" dirty="0">
              <a:solidFill>
                <a:srgbClr val="FFFFFF"/>
              </a:solidFill>
              <a:latin typeface="Calibri"/>
              <a:ea typeface="Calibri"/>
              <a:cs typeface="Calibri"/>
              <a:sym typeface="Calibri"/>
            </a:endParaRPr>
          </a:p>
        </p:txBody>
      </p:sp>
      <p:sp>
        <p:nvSpPr>
          <p:cNvPr id="7" name="TextBox 6">
            <a:extLst>
              <a:ext uri="{FF2B5EF4-FFF2-40B4-BE49-F238E27FC236}">
                <a16:creationId xmlns:a16="http://schemas.microsoft.com/office/drawing/2014/main" id="{DBBFF432-5B8A-1135-A5AE-6C4638E6562C}"/>
              </a:ext>
            </a:extLst>
          </p:cNvPr>
          <p:cNvSpPr txBox="1"/>
          <p:nvPr/>
        </p:nvSpPr>
        <p:spPr>
          <a:xfrm>
            <a:off x="3518563" y="1417312"/>
            <a:ext cx="6798364" cy="646331"/>
          </a:xfrm>
          <a:prstGeom prst="rect">
            <a:avLst/>
          </a:prstGeom>
          <a:noFill/>
        </p:spPr>
        <p:txBody>
          <a:bodyPr wrap="square">
            <a:spAutoFit/>
          </a:bodyPr>
          <a:lstStyle/>
          <a:p>
            <a:pPr marL="152400" lvl="0">
              <a:buClr>
                <a:schemeClr val="dk1"/>
              </a:buClr>
              <a:buSzPts val="1100"/>
            </a:pPr>
            <a:r>
              <a:rPr lang="en-US" sz="3500" b="1" dirty="0">
                <a:solidFill>
                  <a:srgbClr val="FFFFFF"/>
                </a:solidFill>
                <a:latin typeface="Calibri"/>
                <a:ea typeface="Calibri"/>
                <a:cs typeface="Calibri"/>
                <a:sym typeface="Calibri"/>
              </a:rPr>
              <a:t>Morocco</a:t>
            </a:r>
          </a:p>
        </p:txBody>
      </p:sp>
      <p:sp>
        <p:nvSpPr>
          <p:cNvPr id="9" name="TextBox 8">
            <a:extLst>
              <a:ext uri="{FF2B5EF4-FFF2-40B4-BE49-F238E27FC236}">
                <a16:creationId xmlns:a16="http://schemas.microsoft.com/office/drawing/2014/main" id="{4E14D3A7-88B9-F66D-E3AC-CF2D78AF8514}"/>
              </a:ext>
            </a:extLst>
          </p:cNvPr>
          <p:cNvSpPr txBox="1"/>
          <p:nvPr/>
        </p:nvSpPr>
        <p:spPr>
          <a:xfrm>
            <a:off x="3518563" y="2089506"/>
            <a:ext cx="6818242" cy="646331"/>
          </a:xfrm>
          <a:prstGeom prst="rect">
            <a:avLst/>
          </a:prstGeom>
          <a:noFill/>
        </p:spPr>
        <p:txBody>
          <a:bodyPr wrap="square">
            <a:spAutoFit/>
          </a:bodyPr>
          <a:lstStyle/>
          <a:p>
            <a:pPr marL="152400" marR="0" lvl="0" indent="0" rtl="0">
              <a:lnSpc>
                <a:spcPct val="100000"/>
              </a:lnSpc>
              <a:spcBef>
                <a:spcPts val="0"/>
              </a:spcBef>
              <a:spcAft>
                <a:spcPts val="0"/>
              </a:spcAft>
              <a:buClr>
                <a:schemeClr val="dk1"/>
              </a:buClr>
              <a:buSzPts val="1100"/>
              <a:buFont typeface="Arial"/>
              <a:buNone/>
            </a:pPr>
            <a:r>
              <a:rPr lang="en-IN" sz="3500" b="1" i="0" strike="noStrike" cap="none" dirty="0">
                <a:solidFill>
                  <a:srgbClr val="FFFFFF"/>
                </a:solidFill>
                <a:latin typeface="Calibri"/>
                <a:ea typeface="Calibri"/>
                <a:cs typeface="Calibri"/>
                <a:sym typeface="Calibri"/>
              </a:rPr>
              <a:t>Carbon Dioxide Emission</a:t>
            </a:r>
          </a:p>
        </p:txBody>
      </p:sp>
      <p:sp>
        <p:nvSpPr>
          <p:cNvPr id="11" name="TextBox 10">
            <a:extLst>
              <a:ext uri="{FF2B5EF4-FFF2-40B4-BE49-F238E27FC236}">
                <a16:creationId xmlns:a16="http://schemas.microsoft.com/office/drawing/2014/main" id="{56BED967-4C5B-A104-015D-1132B45E5041}"/>
              </a:ext>
            </a:extLst>
          </p:cNvPr>
          <p:cNvSpPr txBox="1"/>
          <p:nvPr/>
        </p:nvSpPr>
        <p:spPr>
          <a:xfrm>
            <a:off x="3518563" y="2733319"/>
            <a:ext cx="6828182" cy="646331"/>
          </a:xfrm>
          <a:prstGeom prst="rect">
            <a:avLst/>
          </a:prstGeom>
          <a:noFill/>
        </p:spPr>
        <p:txBody>
          <a:bodyPr wrap="square">
            <a:spAutoFit/>
          </a:bodyPr>
          <a:lstStyle/>
          <a:p>
            <a:pPr marL="152400" marR="0" lvl="0" indent="0" rtl="0">
              <a:lnSpc>
                <a:spcPct val="100000"/>
              </a:lnSpc>
              <a:spcBef>
                <a:spcPts val="0"/>
              </a:spcBef>
              <a:spcAft>
                <a:spcPts val="0"/>
              </a:spcAft>
              <a:buClr>
                <a:schemeClr val="dk1"/>
              </a:buClr>
              <a:buSzPts val="1100"/>
              <a:buFont typeface="Arial"/>
              <a:buNone/>
            </a:pPr>
            <a:r>
              <a:rPr lang="en-IN" sz="3500" b="1" dirty="0">
                <a:solidFill>
                  <a:srgbClr val="FFFFFF"/>
                </a:solidFill>
                <a:latin typeface="Calibri"/>
                <a:ea typeface="Calibri"/>
                <a:cs typeface="Calibri"/>
                <a:sym typeface="Calibri"/>
              </a:rPr>
              <a:t>CWMA</a:t>
            </a:r>
            <a:endParaRPr lang="en-IN" sz="3500" b="1" i="0" strike="noStrike" cap="none" dirty="0">
              <a:solidFill>
                <a:srgbClr val="FFFFFF"/>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F4EF7F3C-9DE3-B53A-4914-D72C2603ED5A}"/>
              </a:ext>
            </a:extLst>
          </p:cNvPr>
          <p:cNvSpPr txBox="1"/>
          <p:nvPr/>
        </p:nvSpPr>
        <p:spPr>
          <a:xfrm>
            <a:off x="3506857" y="4765318"/>
            <a:ext cx="6313003" cy="646331"/>
          </a:xfrm>
          <a:prstGeom prst="rect">
            <a:avLst/>
          </a:prstGeom>
          <a:noFill/>
        </p:spPr>
        <p:txBody>
          <a:bodyPr wrap="square">
            <a:spAutoFit/>
          </a:bodyPr>
          <a:lstStyle/>
          <a:p>
            <a:pPr marL="152400" marR="0" lvl="0" indent="0" rtl="0">
              <a:lnSpc>
                <a:spcPct val="100000"/>
              </a:lnSpc>
              <a:spcBef>
                <a:spcPts val="0"/>
              </a:spcBef>
              <a:spcAft>
                <a:spcPts val="0"/>
              </a:spcAft>
              <a:buClr>
                <a:schemeClr val="dk1"/>
              </a:buClr>
              <a:buSzPts val="1100"/>
              <a:buFont typeface="Arial"/>
              <a:buNone/>
            </a:pPr>
            <a:r>
              <a:rPr lang="en-IN" sz="3500" b="1" i="0" strike="noStrike" cap="none" dirty="0">
                <a:solidFill>
                  <a:srgbClr val="FFFFFF"/>
                </a:solidFill>
                <a:latin typeface="Calibri"/>
                <a:ea typeface="Calibri"/>
                <a:cs typeface="Calibri"/>
                <a:sym typeface="Calibri"/>
              </a:rPr>
              <a:t>African Swine Fever</a:t>
            </a:r>
          </a:p>
        </p:txBody>
      </p:sp>
      <p:sp>
        <p:nvSpPr>
          <p:cNvPr id="19" name="TextBox 18">
            <a:extLst>
              <a:ext uri="{FF2B5EF4-FFF2-40B4-BE49-F238E27FC236}">
                <a16:creationId xmlns:a16="http://schemas.microsoft.com/office/drawing/2014/main" id="{BDC63F93-54F0-EDC0-AFAF-8B628C0DD3FC}"/>
              </a:ext>
            </a:extLst>
          </p:cNvPr>
          <p:cNvSpPr txBox="1"/>
          <p:nvPr/>
        </p:nvSpPr>
        <p:spPr>
          <a:xfrm>
            <a:off x="3518563" y="5417283"/>
            <a:ext cx="6843090" cy="646331"/>
          </a:xfrm>
          <a:prstGeom prst="rect">
            <a:avLst/>
          </a:prstGeom>
          <a:noFill/>
        </p:spPr>
        <p:txBody>
          <a:bodyPr wrap="square">
            <a:spAutoFit/>
          </a:bodyPr>
          <a:lstStyle/>
          <a:p>
            <a:pPr marL="152400" marR="0" lvl="0" indent="0" rtl="0">
              <a:lnSpc>
                <a:spcPct val="100000"/>
              </a:lnSpc>
              <a:spcBef>
                <a:spcPts val="0"/>
              </a:spcBef>
              <a:spcAft>
                <a:spcPts val="0"/>
              </a:spcAft>
              <a:buClr>
                <a:srgbClr val="000000"/>
              </a:buClr>
              <a:buSzPts val="1400"/>
              <a:buFont typeface="Arial"/>
              <a:buNone/>
            </a:pPr>
            <a:r>
              <a:rPr lang="en-IN" sz="3500" b="1" i="0" strike="noStrike" cap="none" dirty="0">
                <a:solidFill>
                  <a:srgbClr val="FFFFFF"/>
                </a:solidFill>
                <a:latin typeface="Calibri"/>
                <a:ea typeface="Calibri"/>
                <a:cs typeface="Calibri"/>
                <a:sym typeface="Calibri"/>
              </a:rPr>
              <a:t>SCO &amp; Q</a:t>
            </a:r>
            <a:r>
              <a:rPr lang="en-IN" sz="3500" b="1" dirty="0">
                <a:solidFill>
                  <a:srgbClr val="FFFFFF"/>
                </a:solidFill>
                <a:latin typeface="Calibri"/>
                <a:ea typeface="Calibri"/>
                <a:cs typeface="Calibri"/>
                <a:sym typeface="Calibri"/>
              </a:rPr>
              <a:t>UAD</a:t>
            </a:r>
            <a:endParaRPr lang="en-IN" sz="3500" b="1" i="0" strike="noStrike" cap="none" dirty="0">
              <a:solidFill>
                <a:srgbClr val="FFFFFF"/>
              </a:solidFill>
              <a:latin typeface="Calibri"/>
              <a:ea typeface="Calibri"/>
              <a:cs typeface="Calibri"/>
              <a:sym typeface="Calibri"/>
            </a:endParaRPr>
          </a:p>
        </p:txBody>
      </p:sp>
      <p:sp>
        <p:nvSpPr>
          <p:cNvPr id="21" name="TextBox 20">
            <a:extLst>
              <a:ext uri="{FF2B5EF4-FFF2-40B4-BE49-F238E27FC236}">
                <a16:creationId xmlns:a16="http://schemas.microsoft.com/office/drawing/2014/main" id="{8B89E146-65F9-36A2-D524-F6E276FEF06F}"/>
              </a:ext>
            </a:extLst>
          </p:cNvPr>
          <p:cNvSpPr txBox="1"/>
          <p:nvPr/>
        </p:nvSpPr>
        <p:spPr>
          <a:xfrm>
            <a:off x="3518563" y="6083843"/>
            <a:ext cx="6843090" cy="646331"/>
          </a:xfrm>
          <a:prstGeom prst="rect">
            <a:avLst/>
          </a:prstGeom>
          <a:noFill/>
        </p:spPr>
        <p:txBody>
          <a:bodyPr wrap="square">
            <a:spAutoFit/>
          </a:bodyPr>
          <a:lstStyle/>
          <a:p>
            <a:pPr marL="152400" marR="0" lvl="0" indent="0" rtl="0">
              <a:lnSpc>
                <a:spcPct val="100000"/>
              </a:lnSpc>
              <a:spcBef>
                <a:spcPts val="0"/>
              </a:spcBef>
              <a:spcAft>
                <a:spcPts val="0"/>
              </a:spcAft>
              <a:buClr>
                <a:schemeClr val="dk1"/>
              </a:buClr>
              <a:buSzPts val="1100"/>
              <a:buFont typeface="Arial"/>
              <a:buNone/>
            </a:pPr>
            <a:r>
              <a:rPr lang="en-IN" sz="3500" b="1" dirty="0">
                <a:solidFill>
                  <a:schemeClr val="bg1"/>
                </a:solidFill>
                <a:latin typeface="Calibri" panose="020F0502020204030204" pitchFamily="34" charset="0"/>
                <a:ea typeface="Calibri" panose="020F0502020204030204" pitchFamily="34" charset="0"/>
              </a:rPr>
              <a:t>CEC &amp; Other ECs Bill 2023</a:t>
            </a:r>
            <a:endParaRPr lang="en-IN" sz="3500" b="1" dirty="0">
              <a:solidFill>
                <a:schemeClr val="bg1"/>
              </a:solidFill>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27FF07F9-F581-2E81-DD7D-D20EF6AC7A12}"/>
              </a:ext>
            </a:extLst>
          </p:cNvPr>
          <p:cNvSpPr txBox="1"/>
          <p:nvPr/>
        </p:nvSpPr>
        <p:spPr>
          <a:xfrm>
            <a:off x="3655945" y="3417765"/>
            <a:ext cx="6828182" cy="646331"/>
          </a:xfrm>
          <a:prstGeom prst="rect">
            <a:avLst/>
          </a:prstGeom>
          <a:noFill/>
        </p:spPr>
        <p:txBody>
          <a:bodyPr wrap="square">
            <a:spAutoFit/>
          </a:bodyPr>
          <a:lstStyle/>
          <a:p>
            <a:r>
              <a:rPr lang="en-IN" sz="3500" b="1" dirty="0">
                <a:solidFill>
                  <a:schemeClr val="bg1"/>
                </a:solidFill>
                <a:latin typeface="Calibri" panose="020F0502020204030204" pitchFamily="34" charset="0"/>
                <a:ea typeface="Calibri" panose="020F0502020204030204" pitchFamily="34" charset="0"/>
                <a:cs typeface="Mangal" panose="02040503050203030202" pitchFamily="18" charset="0"/>
              </a:rPr>
              <a:t>Libya</a:t>
            </a:r>
            <a:endParaRPr lang="en-IN" sz="3500" b="1"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4" name="TextBox 3">
            <a:extLst>
              <a:ext uri="{FF2B5EF4-FFF2-40B4-BE49-F238E27FC236}">
                <a16:creationId xmlns:a16="http://schemas.microsoft.com/office/drawing/2014/main" id="{370FFD4B-E7ED-BA4A-552B-6A68A5B915EB}"/>
              </a:ext>
            </a:extLst>
          </p:cNvPr>
          <p:cNvSpPr txBox="1"/>
          <p:nvPr/>
        </p:nvSpPr>
        <p:spPr>
          <a:xfrm>
            <a:off x="3518563" y="4064096"/>
            <a:ext cx="5549236" cy="646331"/>
          </a:xfrm>
          <a:prstGeom prst="rect">
            <a:avLst/>
          </a:prstGeom>
          <a:noFill/>
        </p:spPr>
        <p:txBody>
          <a:bodyPr wrap="square" rtlCol="0">
            <a:spAutoFit/>
          </a:bodyPr>
          <a:lstStyle/>
          <a:p>
            <a:pPr marL="152400" marR="0" lvl="0" indent="0" rtl="0">
              <a:lnSpc>
                <a:spcPct val="100000"/>
              </a:lnSpc>
              <a:spcBef>
                <a:spcPts val="0"/>
              </a:spcBef>
              <a:spcAft>
                <a:spcPts val="0"/>
              </a:spcAft>
              <a:buClr>
                <a:schemeClr val="dk1"/>
              </a:buClr>
              <a:buSzPts val="1100"/>
              <a:buFont typeface="Arial"/>
              <a:buNone/>
            </a:pPr>
            <a:r>
              <a:rPr lang="en-IN" sz="3500" b="1" i="0" strike="noStrike" cap="none" dirty="0">
                <a:solidFill>
                  <a:srgbClr val="FFFFFF"/>
                </a:solidFill>
                <a:latin typeface="Calibri"/>
                <a:ea typeface="Calibri"/>
                <a:cs typeface="Calibri"/>
                <a:sym typeface="Calibri"/>
              </a:rPr>
              <a:t>Kisan Credit Card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grpSp>
        <p:nvGrpSpPr>
          <p:cNvPr id="110" name="Google Shape;110;g25f62f2f19f_0_47"/>
          <p:cNvGrpSpPr/>
          <p:nvPr/>
        </p:nvGrpSpPr>
        <p:grpSpPr>
          <a:xfrm>
            <a:off x="0" y="0"/>
            <a:ext cx="9906000" cy="6858001"/>
            <a:chOff x="0" y="0"/>
            <a:chExt cx="9906000" cy="6858001"/>
          </a:xfrm>
        </p:grpSpPr>
        <p:pic>
          <p:nvPicPr>
            <p:cNvPr id="111" name="Google Shape;111;g25f62f2f19f_0_47"/>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12" name="Google Shape;112;g25f62f2f19f_0_47"/>
            <p:cNvPicPr preferRelativeResize="0"/>
            <p:nvPr/>
          </p:nvPicPr>
          <p:blipFill rotWithShape="1">
            <a:blip r:embed="rId4">
              <a:alphaModFix/>
            </a:blip>
            <a:srcRect/>
            <a:stretch/>
          </p:blipFill>
          <p:spPr>
            <a:xfrm>
              <a:off x="2748304" y="119037"/>
              <a:ext cx="6816613" cy="1084282"/>
            </a:xfrm>
            <a:prstGeom prst="rect">
              <a:avLst/>
            </a:prstGeom>
            <a:noFill/>
            <a:ln>
              <a:noFill/>
            </a:ln>
          </p:spPr>
        </p:pic>
        <p:pic>
          <p:nvPicPr>
            <p:cNvPr id="113" name="Google Shape;113;g25f62f2f19f_0_47"/>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14" name="Google Shape;114;g25f62f2f19f_0_47"/>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Page 3</a:t>
              </a:r>
              <a:endParaRPr sz="1300" b="0" i="0" u="none" strike="noStrike" cap="none" dirty="0">
                <a:solidFill>
                  <a:schemeClr val="lt1"/>
                </a:solidFill>
                <a:latin typeface="Arial"/>
                <a:ea typeface="Arial"/>
                <a:cs typeface="Arial"/>
                <a:sym typeface="Arial"/>
              </a:endParaRPr>
            </a:p>
          </p:txBody>
        </p:sp>
        <p:sp>
          <p:nvSpPr>
            <p:cNvPr id="115" name="Google Shape;115;g25f62f2f19f_0_47"/>
            <p:cNvSpPr txBox="1"/>
            <p:nvPr/>
          </p:nvSpPr>
          <p:spPr>
            <a:xfrm>
              <a:off x="189749" y="304629"/>
              <a:ext cx="1917600" cy="400069"/>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latin typeface="Calibri"/>
                  <a:ea typeface="Calibri"/>
                  <a:cs typeface="Calibri"/>
                  <a:sym typeface="Calibri"/>
                </a:rPr>
                <a:t>LIVEMINT</a:t>
              </a:r>
              <a:r>
                <a:rPr lang="en-US" sz="2000" b="1"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Arial"/>
                <a:ea typeface="Arial"/>
                <a:cs typeface="Arial"/>
                <a:sym typeface="Arial"/>
              </a:endParaRPr>
            </a:p>
          </p:txBody>
        </p:sp>
        <p:sp>
          <p:nvSpPr>
            <p:cNvPr id="116" name="Google Shape;116;g25f62f2f19f_0_47"/>
            <p:cNvSpPr txBox="1"/>
            <p:nvPr/>
          </p:nvSpPr>
          <p:spPr>
            <a:xfrm>
              <a:off x="3219450" y="311228"/>
              <a:ext cx="59055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i="0" u="sng" strike="noStrike" cap="none" dirty="0">
                  <a:solidFill>
                    <a:srgbClr val="FFFFFF"/>
                  </a:solidFill>
                  <a:latin typeface="Calibri"/>
                  <a:ea typeface="Calibri"/>
                  <a:cs typeface="Calibri"/>
                  <a:sym typeface="Calibri"/>
                </a:rPr>
                <a:t>OPEC+</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rgbClr val="FFFFFF"/>
                  </a:solidFill>
                  <a:latin typeface="Calibri"/>
                  <a:ea typeface="Calibri"/>
                  <a:cs typeface="Calibri"/>
                  <a:sym typeface="Calibri"/>
                </a:rPr>
                <a:t>(Syllabus: GS Paper 2 – IR)</a:t>
              </a:r>
              <a:endParaRPr sz="1400" b="1" i="0" u="sng" strike="noStrike" cap="none" dirty="0">
                <a:solidFill>
                  <a:srgbClr val="FFFFFF"/>
                </a:solidFill>
                <a:latin typeface="Calibri"/>
                <a:ea typeface="Calibri"/>
                <a:cs typeface="Calibri"/>
                <a:sym typeface="Calibri"/>
              </a:endParaRPr>
            </a:p>
          </p:txBody>
        </p:sp>
      </p:grpSp>
      <p:sp>
        <p:nvSpPr>
          <p:cNvPr id="117" name="Google Shape;117;g25f62f2f19f_0_47"/>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18" name="Google Shape;118;g25f62f2f19f_0_47" descr="A blue sky with clouds&#10;&#10;Description automatically generated with medium confidence"/>
          <p:cNvPicPr preferRelativeResize="0"/>
          <p:nvPr/>
        </p:nvPicPr>
        <p:blipFill rotWithShape="1">
          <a:blip r:embed="rId6">
            <a:alphaModFix amt="70000"/>
          </a:blip>
          <a:srcRect l="3691" t="5962"/>
          <a:stretch/>
        </p:blipFill>
        <p:spPr>
          <a:xfrm>
            <a:off x="341083" y="973028"/>
            <a:ext cx="9260116" cy="5855332"/>
          </a:xfrm>
          <a:prstGeom prst="rect">
            <a:avLst/>
          </a:prstGeom>
          <a:noFill/>
          <a:ln>
            <a:noFill/>
          </a:ln>
        </p:spPr>
      </p:pic>
      <p:sp>
        <p:nvSpPr>
          <p:cNvPr id="119" name="Google Shape;119;g25f62f2f19f_0_47"/>
          <p:cNvSpPr txBox="1"/>
          <p:nvPr/>
        </p:nvSpPr>
        <p:spPr>
          <a:xfrm>
            <a:off x="4015409" y="973028"/>
            <a:ext cx="5618781" cy="6278612"/>
          </a:xfrm>
          <a:prstGeom prst="rect">
            <a:avLst/>
          </a:prstGeom>
          <a:noFill/>
          <a:ln>
            <a:noFill/>
          </a:ln>
        </p:spPr>
        <p:txBody>
          <a:bodyPr spcFirstLastPara="1" wrap="square" lIns="91425" tIns="91425" rIns="91425" bIns="91425" anchor="t" anchorCtr="0">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Recently, India has expressed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concerns over Russia's consistent reduction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crude production, even affecting assets involving Indian state-run firms, as part of its efforts to comply with the OPEC+ agreement.</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Russians have decreased production in alignment with OPEC+, but it's important to note that</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India is not a participant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this agreement.</a:t>
            </a:r>
          </a:p>
          <a:p>
            <a:pPr marL="171450" indent="-171450" algn="just" rtl="0" fontAlgn="base">
              <a:spcBef>
                <a:spcPts val="0"/>
              </a:spcBef>
              <a:spcAft>
                <a:spcPts val="0"/>
              </a:spcAft>
              <a:buFont typeface="Arial" panose="020B0604020202020204" pitchFamily="34" charset="0"/>
              <a:buChar char="•"/>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India, which imports over 80% of its oil needs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experienced a rise in oil prices due to production cuts, making it susceptible to potential impacts on its import bill, inflation, and trade deficit with any global price increases.</a:t>
            </a:r>
          </a:p>
          <a:p>
            <a:pPr rtl="0">
              <a:spcBef>
                <a:spcPts val="0"/>
              </a:spcBef>
              <a:spcAft>
                <a:spcPts val="0"/>
              </a:spcAft>
            </a:pP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OPEC</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a permanent, intergovernmental organization of 13 countries, created at the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Baghdad Conference in 1960</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by Iran, Iraq, Kuwait, Saudi Arabia, and Venezuela.</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Headquarter</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Vienna, Austria.</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Aim</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regulate oil supply with the aim of stabilizing the global oil price, thus preventing volatility that could negatively impact the economies of both oil-producing and oil-importing nations.</a:t>
            </a:r>
          </a:p>
          <a:p>
            <a:pPr rtl="0" fontAlgn="base">
              <a:spcBef>
                <a:spcPts val="0"/>
              </a:spcBef>
              <a:spcAft>
                <a:spcPts val="0"/>
              </a:spcAft>
            </a:pP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OPEC+</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is a</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group of 23 oil-exporting countries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which meets regularly to decide how much crude oil to sell on the world market.</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Aim:</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work together on adjusting crude oil production to bring stability to the oil market.</a:t>
            </a:r>
          </a:p>
          <a:p>
            <a:pPr marL="171450" indent="-171450" algn="just" rtl="0" fontAlgn="base">
              <a:spcBef>
                <a:spcPts val="0"/>
              </a:spcBef>
              <a:spcAft>
                <a:spcPts val="0"/>
              </a:spcAft>
              <a:buFont typeface="Arial" panose="020B0604020202020204" pitchFamily="34" charset="0"/>
              <a:buChar char="•"/>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the core of this group are the 13 members of OPEC (the Organization of the Oil Exporting Countries), which are mainly Middle Eastern and African countries.</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Members: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13 members of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OPEC</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(Saudi Arabia, the UAE, Iran, Iraq, Kuwait, Algeria, Angola, Equatorial Guinea, Gabon, Libya, Nigeria, the Republic of the Congo, and Venezuela)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10 other oil-producing countries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(Russia, Azerbaijan, Bahrain, Brunei, Kazakhstan, Malaysia, Mexico, Oman, South Sudan and Sudan).</a:t>
            </a:r>
          </a:p>
          <a:p>
            <a:pPr marL="171450" indent="-171450" algn="just" rtl="0" fontAlgn="base">
              <a:spcBef>
                <a:spcPts val="0"/>
              </a:spcBef>
              <a:spcAft>
                <a:spcPts val="0"/>
              </a:spcAft>
              <a:buFont typeface="Arial" panose="020B0604020202020204" pitchFamily="34" charset="0"/>
              <a:buChar char="•"/>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Russia, a major oil producer</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surpassing even Saudi Arabia, holds a pivotal position alongside OPEC in shaping worldwide crude oil price trends.</a:t>
            </a: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endParaRPr lang="en-US" sz="12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EA85D69-C6B4-0ED0-D6DB-4612D2027563}"/>
              </a:ext>
            </a:extLst>
          </p:cNvPr>
          <p:cNvPicPr>
            <a:picLocks noChangeAspect="1"/>
          </p:cNvPicPr>
          <p:nvPr/>
        </p:nvPicPr>
        <p:blipFill>
          <a:blip r:embed="rId7"/>
          <a:stretch>
            <a:fillRect/>
          </a:stretch>
        </p:blipFill>
        <p:spPr>
          <a:xfrm>
            <a:off x="271810" y="1002536"/>
            <a:ext cx="3743601" cy="3248954"/>
          </a:xfrm>
          <a:prstGeom prst="rect">
            <a:avLst/>
          </a:prstGeom>
        </p:spPr>
      </p:pic>
      <p:pic>
        <p:nvPicPr>
          <p:cNvPr id="6" name="Picture 5">
            <a:extLst>
              <a:ext uri="{FF2B5EF4-FFF2-40B4-BE49-F238E27FC236}">
                <a16:creationId xmlns:a16="http://schemas.microsoft.com/office/drawing/2014/main" id="{33D37968-BACC-1730-D44F-BF15BE7AEAE9}"/>
              </a:ext>
            </a:extLst>
          </p:cNvPr>
          <p:cNvPicPr>
            <a:picLocks noChangeAspect="1"/>
          </p:cNvPicPr>
          <p:nvPr/>
        </p:nvPicPr>
        <p:blipFill>
          <a:blip r:embed="rId8"/>
          <a:stretch>
            <a:fillRect/>
          </a:stretch>
        </p:blipFill>
        <p:spPr>
          <a:xfrm>
            <a:off x="268120" y="4287341"/>
            <a:ext cx="3743601" cy="2267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grpSp>
        <p:nvGrpSpPr>
          <p:cNvPr id="125" name="Google Shape;125;g25307f7cbcb_0_66"/>
          <p:cNvGrpSpPr/>
          <p:nvPr/>
        </p:nvGrpSpPr>
        <p:grpSpPr>
          <a:xfrm>
            <a:off x="16927" y="-9709"/>
            <a:ext cx="10147190" cy="7079398"/>
            <a:chOff x="0" y="0"/>
            <a:chExt cx="9906000" cy="7059202"/>
          </a:xfrm>
        </p:grpSpPr>
        <p:pic>
          <p:nvPicPr>
            <p:cNvPr id="126" name="Google Shape;126;g25307f7cbcb_0_66"/>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27" name="Google Shape;127;g25307f7cbcb_0_66"/>
            <p:cNvPicPr preferRelativeResize="0"/>
            <p:nvPr/>
          </p:nvPicPr>
          <p:blipFill rotWithShape="1">
            <a:blip r:embed="rId4">
              <a:alphaModFix/>
            </a:blip>
            <a:srcRect/>
            <a:stretch/>
          </p:blipFill>
          <p:spPr>
            <a:xfrm>
              <a:off x="2854312" y="111923"/>
              <a:ext cx="6816613" cy="1084282"/>
            </a:xfrm>
            <a:prstGeom prst="rect">
              <a:avLst/>
            </a:prstGeom>
            <a:noFill/>
            <a:ln>
              <a:noFill/>
            </a:ln>
          </p:spPr>
        </p:pic>
        <p:pic>
          <p:nvPicPr>
            <p:cNvPr id="128" name="Google Shape;128;g25307f7cbcb_0_66"/>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29" name="Google Shape;129;g25307f7cbcb_0_66"/>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i="0" u="none" strike="noStrike" cap="none" dirty="0">
                  <a:solidFill>
                    <a:schemeClr val="lt1"/>
                  </a:solidFill>
                  <a:latin typeface="Calibri"/>
                  <a:ea typeface="Calibri"/>
                  <a:cs typeface="Calibri"/>
                  <a:sym typeface="Calibri"/>
                </a:rPr>
                <a:t>Sept 14</a:t>
              </a:r>
              <a:endParaRPr sz="1300" b="0" i="0" u="none" strike="noStrike" cap="none" dirty="0">
                <a:solidFill>
                  <a:schemeClr val="lt1"/>
                </a:solidFill>
                <a:latin typeface="Arial"/>
                <a:ea typeface="Arial"/>
                <a:cs typeface="Arial"/>
                <a:sym typeface="Arial"/>
              </a:endParaRPr>
            </a:p>
          </p:txBody>
        </p:sp>
        <p:sp>
          <p:nvSpPr>
            <p:cNvPr id="130" name="Google Shape;130;g25307f7cbcb_0_66"/>
            <p:cNvSpPr txBox="1"/>
            <p:nvPr/>
          </p:nvSpPr>
          <p:spPr>
            <a:xfrm>
              <a:off x="189749" y="443678"/>
              <a:ext cx="1917600" cy="368237"/>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000000"/>
                  </a:solidFill>
                  <a:latin typeface="Calibri"/>
                  <a:ea typeface="Calibri"/>
                  <a:cs typeface="Calibri"/>
                  <a:sym typeface="Calibri"/>
                </a:rPr>
                <a:t>PIB</a:t>
              </a:r>
              <a:endParaRPr sz="1800" b="0" i="0" u="none" strike="noStrike" cap="none" dirty="0">
                <a:solidFill>
                  <a:srgbClr val="000000"/>
                </a:solidFill>
                <a:sym typeface="Arial"/>
              </a:endParaRPr>
            </a:p>
          </p:txBody>
        </p:sp>
        <p:sp>
          <p:nvSpPr>
            <p:cNvPr id="131" name="Google Shape;131;g25307f7cbcb_0_66"/>
            <p:cNvSpPr txBox="1"/>
            <p:nvPr/>
          </p:nvSpPr>
          <p:spPr>
            <a:xfrm>
              <a:off x="3173448" y="294482"/>
              <a:ext cx="59055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i="0" u="sng" strike="noStrike" cap="none" dirty="0">
                  <a:solidFill>
                    <a:srgbClr val="FFFFFF"/>
                  </a:solidFill>
                  <a:latin typeface="Calibri"/>
                  <a:ea typeface="Calibri"/>
                  <a:cs typeface="Calibri"/>
                  <a:sym typeface="Calibri"/>
                </a:rPr>
                <a:t>EASTERN MARITIME CORRIDOR (EMC)</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rgbClr val="FFFFFF"/>
                  </a:solidFill>
                  <a:latin typeface="Calibri"/>
                  <a:ea typeface="Calibri"/>
                  <a:cs typeface="Calibri"/>
                  <a:sym typeface="Calibri"/>
                </a:rPr>
                <a:t>(Syllabus: GS Paper </a:t>
              </a:r>
              <a:r>
                <a:rPr lang="en-IN" b="1" u="sng" dirty="0">
                  <a:solidFill>
                    <a:srgbClr val="FFFFFF"/>
                  </a:solidFill>
                  <a:latin typeface="Calibri"/>
                  <a:ea typeface="Calibri"/>
                  <a:cs typeface="Calibri"/>
                  <a:sym typeface="Calibri"/>
                </a:rPr>
                <a:t>2</a:t>
              </a:r>
              <a:r>
                <a:rPr lang="en-IN" sz="1400" b="1" i="0" u="sng" strike="noStrike" cap="none" dirty="0">
                  <a:solidFill>
                    <a:srgbClr val="FFFFFF"/>
                  </a:solidFill>
                  <a:latin typeface="Calibri"/>
                  <a:ea typeface="Calibri"/>
                  <a:cs typeface="Calibri"/>
                  <a:sym typeface="Calibri"/>
                </a:rPr>
                <a:t> – </a:t>
              </a:r>
              <a:r>
                <a:rPr lang="en-IN" b="1" u="sng" dirty="0">
                  <a:solidFill>
                    <a:srgbClr val="FFFFFF"/>
                  </a:solidFill>
                  <a:latin typeface="Calibri"/>
                  <a:ea typeface="Calibri"/>
                  <a:cs typeface="Calibri"/>
                  <a:sym typeface="Calibri"/>
                </a:rPr>
                <a:t>IR</a:t>
              </a:r>
              <a:r>
                <a:rPr lang="en-IN" sz="1400" b="1" i="0" u="sng" strike="noStrike" cap="none" dirty="0">
                  <a:solidFill>
                    <a:srgbClr val="FFFFFF"/>
                  </a:solidFill>
                  <a:latin typeface="Calibri"/>
                  <a:ea typeface="Calibri"/>
                  <a:cs typeface="Calibri"/>
                  <a:sym typeface="Calibri"/>
                </a:rPr>
                <a:t>)</a:t>
              </a:r>
              <a:endParaRPr sz="1400" b="1" i="0" u="sng" strike="noStrike" cap="none" dirty="0">
                <a:solidFill>
                  <a:srgbClr val="FFFFFF"/>
                </a:solidFill>
                <a:latin typeface="Calibri"/>
                <a:ea typeface="Calibri"/>
                <a:cs typeface="Calibri"/>
                <a:sym typeface="Calibri"/>
              </a:endParaRPr>
            </a:p>
          </p:txBody>
        </p:sp>
        <p:pic>
          <p:nvPicPr>
            <p:cNvPr id="132" name="Google Shape;132;g25307f7cbcb_0_66" descr="A blue sky with clouds&#10;&#10;Description automatically generated with medium confidence"/>
            <p:cNvPicPr preferRelativeResize="0"/>
            <p:nvPr/>
          </p:nvPicPr>
          <p:blipFill rotWithShape="1">
            <a:blip r:embed="rId6">
              <a:alphaModFix amt="70000"/>
            </a:blip>
            <a:srcRect l="3631" t="6128" r="1999" b="402"/>
            <a:stretch/>
          </p:blipFill>
          <p:spPr>
            <a:xfrm>
              <a:off x="335886" y="1001774"/>
              <a:ext cx="9251548" cy="6057428"/>
            </a:xfrm>
            <a:prstGeom prst="rect">
              <a:avLst/>
            </a:prstGeom>
            <a:noFill/>
            <a:ln>
              <a:noFill/>
            </a:ln>
          </p:spPr>
        </p:pic>
      </p:grpSp>
      <p:sp>
        <p:nvSpPr>
          <p:cNvPr id="133" name="Google Shape;133;g25307f7cbcb_0_66"/>
          <p:cNvSpPr/>
          <p:nvPr/>
        </p:nvSpPr>
        <p:spPr>
          <a:xfrm>
            <a:off x="9868866" y="-111923"/>
            <a:ext cx="159054"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4" name="Google Shape;134;g25307f7cbcb_0_66"/>
          <p:cNvSpPr txBox="1"/>
          <p:nvPr/>
        </p:nvSpPr>
        <p:spPr>
          <a:xfrm>
            <a:off x="3937149" y="1789830"/>
            <a:ext cx="5951924" cy="4662785"/>
          </a:xfrm>
          <a:prstGeom prst="rect">
            <a:avLst/>
          </a:prstGeom>
          <a:noFill/>
          <a:ln>
            <a:noFill/>
          </a:ln>
        </p:spPr>
        <p:txBody>
          <a:bodyPr spcFirstLastPara="1" wrap="square" lIns="91425" tIns="91425" rIns="91425" bIns="91425" anchor="t" anchorCtr="0">
            <a:spAutoFit/>
          </a:bodyPr>
          <a:lstStyle/>
          <a:p>
            <a:pPr algn="just" rtl="0">
              <a:spcBef>
                <a:spcPts val="0"/>
              </a:spcBef>
              <a:spcAft>
                <a:spcPts val="0"/>
              </a:spcAft>
            </a:pP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Indian shipping Minister recently said India and Russia seek to begin operations on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Eastern Maritime Corridor (EMC).</a:t>
            </a:r>
            <a:endParaRPr lang="en-GB" b="1"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Eastern Maritime Corridor (EMC)</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 </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a proposed sea route between the Indian port of Chennai and the Russian port of Vladivostok.</a:t>
            </a:r>
          </a:p>
          <a:p>
            <a:pPr marL="536575" indent="-285750" algn="just" rtl="0" fontAlgn="base">
              <a:spcBef>
                <a:spcPts val="0"/>
              </a:spcBef>
              <a:spcAft>
                <a:spcPts val="0"/>
              </a:spcAft>
              <a:buFont typeface="Courier New" panose="02070309020205020404" pitchFamily="49" charset="0"/>
              <a:buChar char="o"/>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corridor is anticipated to reduce the transportation time between Indian and Russian ports in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Far East Region by approximately 40%</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decreasing it from the current 40 days to 24 days.</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Current Trade Route</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Currently, the trade route connecting Mumbai, India, and St. Petersburg, Russia, spans a distance of 8,675 nautical miles.</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Distance Cover</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5,600 nautical miles, which is significantly shorter than the current route via the Suez Canal.</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Reduced Transport Time</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will significantly decrease the transportation duration for goods traveling from India to Far East Russia, reducing it to 24 days from the current over 40 days.</a:t>
            </a:r>
          </a:p>
          <a:p>
            <a:pPr marL="171450" indent="-171450" algn="just" rtl="0" fontAlgn="base">
              <a:spcBef>
                <a:spcPts val="0"/>
              </a:spcBef>
              <a:spcAft>
                <a:spcPts val="0"/>
              </a:spcAft>
              <a:buFont typeface="Arial" panose="020B0604020202020204" pitchFamily="34" charset="0"/>
              <a:buChar char="•"/>
            </a:pPr>
            <a:r>
              <a:rPr lang="en-GB" b="1" u="sng" dirty="0">
                <a:latin typeface="Calibri" panose="020F0502020204030204" pitchFamily="34" charset="0"/>
                <a:ea typeface="Calibri" panose="020F0502020204030204" pitchFamily="34" charset="0"/>
                <a:cs typeface="Calibri" panose="020F0502020204030204" pitchFamily="34" charset="0"/>
              </a:rPr>
              <a:t>Benefits like e</a:t>
            </a: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nhanced Market Access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India will gain improved and more efficient access to the markets of the Far East, including countries like China and Japan, through the EMC, creating shorter trade routes.</a:t>
            </a: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endPar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ABBC620-86EC-16CC-819F-33360D0D7F20}"/>
              </a:ext>
            </a:extLst>
          </p:cNvPr>
          <p:cNvPicPr>
            <a:picLocks noChangeAspect="1"/>
          </p:cNvPicPr>
          <p:nvPr/>
        </p:nvPicPr>
        <p:blipFill>
          <a:blip r:embed="rId7"/>
          <a:stretch>
            <a:fillRect/>
          </a:stretch>
        </p:blipFill>
        <p:spPr>
          <a:xfrm>
            <a:off x="360991" y="1025316"/>
            <a:ext cx="9476803" cy="816389"/>
          </a:xfrm>
          <a:prstGeom prst="rect">
            <a:avLst/>
          </a:prstGeom>
        </p:spPr>
      </p:pic>
      <p:pic>
        <p:nvPicPr>
          <p:cNvPr id="6" name="Picture 5">
            <a:extLst>
              <a:ext uri="{FF2B5EF4-FFF2-40B4-BE49-F238E27FC236}">
                <a16:creationId xmlns:a16="http://schemas.microsoft.com/office/drawing/2014/main" id="{CE9958D1-AB9A-1181-D041-1A947C19A71F}"/>
              </a:ext>
            </a:extLst>
          </p:cNvPr>
          <p:cNvPicPr>
            <a:picLocks noChangeAspect="1"/>
          </p:cNvPicPr>
          <p:nvPr/>
        </p:nvPicPr>
        <p:blipFill>
          <a:blip r:embed="rId8"/>
          <a:stretch>
            <a:fillRect/>
          </a:stretch>
        </p:blipFill>
        <p:spPr>
          <a:xfrm>
            <a:off x="369004" y="1863390"/>
            <a:ext cx="3537074" cy="2365554"/>
          </a:xfrm>
          <a:prstGeom prst="rect">
            <a:avLst/>
          </a:prstGeom>
        </p:spPr>
      </p:pic>
      <p:sp>
        <p:nvSpPr>
          <p:cNvPr id="9" name="TextBox 8">
            <a:extLst>
              <a:ext uri="{FF2B5EF4-FFF2-40B4-BE49-F238E27FC236}">
                <a16:creationId xmlns:a16="http://schemas.microsoft.com/office/drawing/2014/main" id="{63BFA53C-A73D-4E59-6DF2-A0EF40C52E19}"/>
              </a:ext>
            </a:extLst>
          </p:cNvPr>
          <p:cNvSpPr txBox="1"/>
          <p:nvPr/>
        </p:nvSpPr>
        <p:spPr>
          <a:xfrm>
            <a:off x="341796" y="4228944"/>
            <a:ext cx="3564281" cy="2246769"/>
          </a:xfrm>
          <a:prstGeom prst="rect">
            <a:avLst/>
          </a:prstGeom>
          <a:noFill/>
        </p:spPr>
        <p:txBody>
          <a:bodyPr wrap="square">
            <a:spAutoFit/>
          </a:bodyPr>
          <a:lstStyle/>
          <a:p>
            <a:pPr algn="just" rtl="0">
              <a:spcBef>
                <a:spcPts val="0"/>
              </a:spcBef>
              <a:spcAft>
                <a:spcPts val="0"/>
              </a:spcAft>
            </a:pP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Vladivostok</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Situated in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Russia's Far East</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Geographic Location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Positioned on the shores of Golden Horn Bay, it is situated to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north of North Korea and in close proximity to Russia's border </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with China.</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Prominent Port</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Vladivostok serves as the largest port along Russia's Pacific coast and serves as the home base for the Pacific Fleet of the Russian Navy.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239e3a5fe12_0_55"/>
          <p:cNvSpPr/>
          <p:nvPr/>
        </p:nvSpPr>
        <p:spPr>
          <a:xfrm>
            <a:off x="87311"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93" name="Google Shape;93;g239e3a5fe12_0_55"/>
          <p:cNvGrpSpPr/>
          <p:nvPr/>
        </p:nvGrpSpPr>
        <p:grpSpPr>
          <a:xfrm>
            <a:off x="248193" y="0"/>
            <a:ext cx="9657359" cy="6858001"/>
            <a:chOff x="0" y="0"/>
            <a:chExt cx="9906000" cy="6858001"/>
          </a:xfrm>
        </p:grpSpPr>
        <p:pic>
          <p:nvPicPr>
            <p:cNvPr id="94" name="Google Shape;94;g239e3a5fe12_0_55"/>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95" name="Google Shape;95;g239e3a5fe12_0_55"/>
            <p:cNvPicPr preferRelativeResize="0"/>
            <p:nvPr/>
          </p:nvPicPr>
          <p:blipFill rotWithShape="1">
            <a:blip r:embed="rId4">
              <a:alphaModFix/>
            </a:blip>
            <a:srcRect/>
            <a:stretch/>
          </p:blipFill>
          <p:spPr>
            <a:xfrm>
              <a:off x="2748304" y="61887"/>
              <a:ext cx="6816613" cy="1084282"/>
            </a:xfrm>
            <a:prstGeom prst="rect">
              <a:avLst/>
            </a:prstGeom>
            <a:noFill/>
            <a:ln>
              <a:noFill/>
            </a:ln>
          </p:spPr>
        </p:pic>
        <p:sp>
          <p:nvSpPr>
            <p:cNvPr id="96" name="Google Shape;96;g239e3a5fe12_0_55"/>
            <p:cNvSpPr txBox="1"/>
            <p:nvPr/>
          </p:nvSpPr>
          <p:spPr>
            <a:xfrm>
              <a:off x="3233750" y="277482"/>
              <a:ext cx="5929200" cy="661800"/>
            </a:xfrm>
            <a:prstGeom prst="rect">
              <a:avLst/>
            </a:prstGeom>
            <a:noFill/>
            <a:ln>
              <a:noFill/>
            </a:ln>
          </p:spPr>
          <p:txBody>
            <a:bodyPr spcFirstLastPara="1" wrap="square" lIns="91425" tIns="91425" rIns="91425" bIns="91425" anchor="t" anchorCtr="0">
              <a:spAutoFit/>
            </a:bodyPr>
            <a:lstStyle/>
            <a:p>
              <a:pPr marL="152400" lvl="0" algn="ctr">
                <a:buClr>
                  <a:schemeClr val="dk1"/>
                </a:buClr>
                <a:buSzPts val="1100"/>
              </a:pPr>
              <a:r>
                <a:rPr lang="en-US" sz="1700" b="1" u="sng" dirty="0">
                  <a:solidFill>
                    <a:srgbClr val="FFFFFF"/>
                  </a:solidFill>
                  <a:latin typeface="Calibri"/>
                  <a:ea typeface="Calibri"/>
                  <a:cs typeface="Calibri"/>
                  <a:sym typeface="Calibri"/>
                </a:rPr>
                <a:t>MOROCCO</a:t>
              </a:r>
            </a:p>
            <a:p>
              <a:pPr marL="152400" lvl="0" algn="ctr">
                <a:buClr>
                  <a:schemeClr val="dk1"/>
                </a:buClr>
                <a:buSzPts val="1100"/>
              </a:pPr>
              <a:r>
                <a:rPr lang="en-IN" sz="1400" b="1" i="0" u="sng" strike="noStrike" cap="none" dirty="0">
                  <a:solidFill>
                    <a:schemeClr val="lt1"/>
                  </a:solidFill>
                  <a:latin typeface="Calibri"/>
                  <a:ea typeface="Calibri"/>
                  <a:cs typeface="Calibri"/>
                  <a:sym typeface="Calibri"/>
                </a:rPr>
                <a:t>(Syllabus: GS Paper 1 – Geography)</a:t>
              </a:r>
              <a:endParaRPr sz="1400" b="1" i="0" u="sng" strike="noStrike" cap="none" dirty="0">
                <a:solidFill>
                  <a:srgbClr val="FFFFFF"/>
                </a:solidFill>
                <a:latin typeface="Calibri"/>
                <a:ea typeface="Calibri"/>
                <a:cs typeface="Calibri"/>
                <a:sym typeface="Calibri"/>
              </a:endParaRPr>
            </a:p>
          </p:txBody>
        </p:sp>
        <p:pic>
          <p:nvPicPr>
            <p:cNvPr id="97" name="Google Shape;97;g239e3a5fe12_0_55"/>
            <p:cNvPicPr preferRelativeResize="0"/>
            <p:nvPr/>
          </p:nvPicPr>
          <p:blipFill rotWithShape="1">
            <a:blip r:embed="rId5">
              <a:alphaModFix/>
            </a:blip>
            <a:srcRect/>
            <a:stretch/>
          </p:blipFill>
          <p:spPr>
            <a:xfrm rot="10800000">
              <a:off x="198064" y="178076"/>
              <a:ext cx="2793950" cy="910808"/>
            </a:xfrm>
            <a:prstGeom prst="rect">
              <a:avLst/>
            </a:prstGeom>
            <a:noFill/>
            <a:ln>
              <a:noFill/>
            </a:ln>
          </p:spPr>
        </p:pic>
        <p:sp>
          <p:nvSpPr>
            <p:cNvPr id="98" name="Google Shape;98;g239e3a5fe12_0_55"/>
            <p:cNvSpPr txBox="1"/>
            <p:nvPr/>
          </p:nvSpPr>
          <p:spPr>
            <a:xfrm>
              <a:off x="1894725" y="475913"/>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Sept 14</a:t>
              </a:r>
              <a:endParaRPr sz="1300" b="0" i="0" u="none" strike="noStrike" cap="none" dirty="0">
                <a:solidFill>
                  <a:schemeClr val="lt1"/>
                </a:solidFill>
                <a:latin typeface="Arial"/>
                <a:ea typeface="Arial"/>
                <a:cs typeface="Arial"/>
                <a:sym typeface="Arial"/>
              </a:endParaRPr>
            </a:p>
          </p:txBody>
        </p:sp>
        <p:sp>
          <p:nvSpPr>
            <p:cNvPr id="99" name="Google Shape;99;g239e3a5fe12_0_55"/>
            <p:cNvSpPr txBox="1"/>
            <p:nvPr/>
          </p:nvSpPr>
          <p:spPr>
            <a:xfrm>
              <a:off x="203728" y="353164"/>
              <a:ext cx="1917600" cy="400069"/>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Calibri"/>
                  <a:ea typeface="Calibri"/>
                  <a:cs typeface="Calibri"/>
                  <a:sym typeface="Calibri"/>
                </a:rPr>
                <a:t>TOI</a:t>
              </a:r>
              <a:endParaRPr sz="2000" b="0" i="0" u="none" strike="noStrike" cap="none" dirty="0">
                <a:solidFill>
                  <a:srgbClr val="000000"/>
                </a:solidFill>
                <a:latin typeface="Arial"/>
                <a:ea typeface="Arial"/>
                <a:cs typeface="Arial"/>
                <a:sym typeface="Arial"/>
              </a:endParaRPr>
            </a:p>
          </p:txBody>
        </p:sp>
      </p:grpSp>
      <p:pic>
        <p:nvPicPr>
          <p:cNvPr id="100" name="Google Shape;100;g239e3a5fe12_0_55" descr="A blue sky with clouds&#10;&#10;Description automatically generated with medium confidence"/>
          <p:cNvPicPr preferRelativeResize="0"/>
          <p:nvPr/>
        </p:nvPicPr>
        <p:blipFill rotWithShape="1">
          <a:blip r:embed="rId6">
            <a:alphaModFix amt="70000"/>
          </a:blip>
          <a:srcRect l="4025" t="7647"/>
          <a:stretch/>
        </p:blipFill>
        <p:spPr>
          <a:xfrm>
            <a:off x="505510" y="985791"/>
            <a:ext cx="9110131" cy="6528191"/>
          </a:xfrm>
          <a:prstGeom prst="rect">
            <a:avLst/>
          </a:prstGeom>
          <a:noFill/>
          <a:ln>
            <a:noFill/>
          </a:ln>
        </p:spPr>
      </p:pic>
      <p:sp>
        <p:nvSpPr>
          <p:cNvPr id="101" name="Google Shape;101;g239e3a5fe12_0_55"/>
          <p:cNvSpPr txBox="1"/>
          <p:nvPr/>
        </p:nvSpPr>
        <p:spPr>
          <a:xfrm>
            <a:off x="561427" y="1843017"/>
            <a:ext cx="5246912" cy="3139291"/>
          </a:xfrm>
          <a:prstGeom prst="rect">
            <a:avLst/>
          </a:prstGeom>
          <a:noFill/>
          <a:ln>
            <a:noFill/>
          </a:ln>
        </p:spPr>
        <p:txBody>
          <a:bodyPr spcFirstLastPara="1" wrap="square" lIns="90000" tIns="91425" rIns="91425" bIns="91425" anchor="t" anchorCtr="0">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Moroccan media reported damage in many parts of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Morocco including the city</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Marrakesh</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due to the recent Earthquake.</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Morocco</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Western North Africa.</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Boundary</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Algeria to the east and southeast, Western Sahara to the south, the Atlantic Ocean to the west, and the Mediterranean Sea to the north.</a:t>
            </a:r>
          </a:p>
          <a:p>
            <a:pPr marL="357188" lvl="1" indent="-171450" algn="just" rtl="0" fontAlgn="base">
              <a:spcBef>
                <a:spcPts val="0"/>
              </a:spcBef>
              <a:spcAft>
                <a:spcPts val="0"/>
              </a:spcAft>
              <a:buFont typeface="Courier New" panose="02070309020205020404" pitchFamily="49" charset="0"/>
              <a:buChar char="o"/>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the only African country with coastal exposure to both the Atlantic Ocean and the Mediterranean Sea.</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Strait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lies directly across the Strait of Gibraltar from Spain.</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Climate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Mediterranean climate, with mild wet winters and hot dry summers.</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Mountain Ranges: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Atlas Mountains dominate the central part of the country, while the Rif Mountains make up the northern edge.</a:t>
            </a:r>
          </a:p>
          <a:p>
            <a:pPr marL="357188" lvl="1" indent="-171450" algn="just" rtl="0" fontAlgn="base">
              <a:spcBef>
                <a:spcPts val="0"/>
              </a:spcBef>
              <a:spcAft>
                <a:spcPts val="0"/>
              </a:spcAft>
              <a:buFont typeface="Courier New" panose="02070309020205020404" pitchFamily="49" charset="0"/>
              <a:buChar char="o"/>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Jebel Toubkal is the highest point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Morocco at 13,664 ft (4,165 m) and is also the highest peak of the Atlas Mountains.</a:t>
            </a:r>
          </a:p>
          <a:p>
            <a:pPr algn="just" rtl="0">
              <a:spcBef>
                <a:spcPts val="0"/>
              </a:spcBef>
              <a:spcAft>
                <a:spcPts val="0"/>
              </a:spcAft>
            </a:pPr>
            <a:endParaRPr lang="en-IN" sz="1200" b="1" dirty="0">
              <a:latin typeface="Calibri" panose="020F0502020204030204" pitchFamily="34" charset="0"/>
              <a:ea typeface="Calibri" panose="020F0502020204030204" pitchFamily="34" charset="0"/>
              <a:cs typeface="Calibri" panose="020F0502020204030204" pitchFamily="34" charset="0"/>
            </a:endParaRPr>
          </a:p>
        </p:txBody>
      </p:sp>
      <p:sp>
        <p:nvSpPr>
          <p:cNvPr id="102" name="Google Shape;102;g239e3a5fe12_0_55"/>
          <p:cNvSpPr txBox="1"/>
          <p:nvPr/>
        </p:nvSpPr>
        <p:spPr>
          <a:xfrm>
            <a:off x="960125" y="3637600"/>
            <a:ext cx="14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67519A3E-B445-B3DD-B003-9650C4575E64}"/>
              </a:ext>
            </a:extLst>
          </p:cNvPr>
          <p:cNvPicPr>
            <a:picLocks noChangeAspect="1"/>
          </p:cNvPicPr>
          <p:nvPr/>
        </p:nvPicPr>
        <p:blipFill>
          <a:blip r:embed="rId7"/>
          <a:stretch>
            <a:fillRect/>
          </a:stretch>
        </p:blipFill>
        <p:spPr>
          <a:xfrm>
            <a:off x="523907" y="990980"/>
            <a:ext cx="9091733" cy="872206"/>
          </a:xfrm>
          <a:prstGeom prst="rect">
            <a:avLst/>
          </a:prstGeom>
        </p:spPr>
      </p:pic>
      <p:pic>
        <p:nvPicPr>
          <p:cNvPr id="10" name="Picture 9">
            <a:extLst>
              <a:ext uri="{FF2B5EF4-FFF2-40B4-BE49-F238E27FC236}">
                <a16:creationId xmlns:a16="http://schemas.microsoft.com/office/drawing/2014/main" id="{09D2A0FC-EAF0-0219-32EF-FFD268898A4F}"/>
              </a:ext>
            </a:extLst>
          </p:cNvPr>
          <p:cNvPicPr>
            <a:picLocks noChangeAspect="1"/>
          </p:cNvPicPr>
          <p:nvPr/>
        </p:nvPicPr>
        <p:blipFill>
          <a:blip r:embed="rId8"/>
          <a:stretch>
            <a:fillRect/>
          </a:stretch>
        </p:blipFill>
        <p:spPr>
          <a:xfrm>
            <a:off x="5840840" y="1863186"/>
            <a:ext cx="3785995" cy="2966531"/>
          </a:xfrm>
          <a:prstGeom prst="rect">
            <a:avLst/>
          </a:prstGeom>
        </p:spPr>
      </p:pic>
      <p:sp>
        <p:nvSpPr>
          <p:cNvPr id="12" name="TextBox 11">
            <a:extLst>
              <a:ext uri="{FF2B5EF4-FFF2-40B4-BE49-F238E27FC236}">
                <a16:creationId xmlns:a16="http://schemas.microsoft.com/office/drawing/2014/main" id="{3AFD869B-BBEF-8C38-349F-0D9F56F720A7}"/>
              </a:ext>
            </a:extLst>
          </p:cNvPr>
          <p:cNvSpPr txBox="1"/>
          <p:nvPr/>
        </p:nvSpPr>
        <p:spPr>
          <a:xfrm>
            <a:off x="593928" y="4780503"/>
            <a:ext cx="9059233" cy="1754326"/>
          </a:xfrm>
          <a:prstGeom prst="rect">
            <a:avLst/>
          </a:prstGeom>
          <a:noFill/>
        </p:spPr>
        <p:txBody>
          <a:bodyPr wrap="square">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Earthquake</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 earthquake refers to a strong trembling of the Earth's surface.</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Causes of earthquake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Tectonic plate movement and faults within earth crust, volcanism, </a:t>
            </a:r>
            <a:r>
              <a:rPr lang="en-GB" sz="1200" dirty="0">
                <a:latin typeface="Calibri" panose="020F0502020204030204" pitchFamily="34" charset="0"/>
                <a:ea typeface="Calibri" panose="020F0502020204030204" pitchFamily="34" charset="0"/>
                <a:cs typeface="Calibri" panose="020F0502020204030204" pitchFamily="34" charset="0"/>
              </a:rPr>
              <a:t>man-made seismicity like- nuclear explosion, landslide and glacier meting etc. </a:t>
            </a:r>
            <a:endPar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Earth's Composition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Earth consists of four fundamental layers: a solid crust, a hot and mostly solid mantle, a liquid outer core, and a solid inner core.</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Lithosphere Formation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solid crust and the upper, rigid portion of the mantle together constitute a zone known as the lithosphere.</a:t>
            </a:r>
          </a:p>
          <a:p>
            <a:pPr marL="171450" indent="-171450" algn="just">
              <a:buFont typeface="Arial" panose="020B0604020202020204" pitchFamily="34" charset="0"/>
              <a:buChar char="•"/>
            </a:pPr>
            <a:r>
              <a:rPr lang="en-GB" sz="12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Tectonic Plate Structure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lithosphere comprises tectonic plates, which are in constant motion as they drift atop the slowly flowing mantle layer beneath </a:t>
            </a:r>
            <a:endParaRPr lang="en-IN"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239e3a5fe12_0_55"/>
          <p:cNvSpPr/>
          <p:nvPr/>
        </p:nvSpPr>
        <p:spPr>
          <a:xfrm>
            <a:off x="87311"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93" name="Google Shape;93;g239e3a5fe12_0_55"/>
          <p:cNvGrpSpPr/>
          <p:nvPr/>
        </p:nvGrpSpPr>
        <p:grpSpPr>
          <a:xfrm>
            <a:off x="248193" y="0"/>
            <a:ext cx="9657359" cy="6858001"/>
            <a:chOff x="0" y="0"/>
            <a:chExt cx="9906000" cy="6858001"/>
          </a:xfrm>
        </p:grpSpPr>
        <p:pic>
          <p:nvPicPr>
            <p:cNvPr id="94" name="Google Shape;94;g239e3a5fe12_0_55"/>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95" name="Google Shape;95;g239e3a5fe12_0_55"/>
            <p:cNvPicPr preferRelativeResize="0"/>
            <p:nvPr/>
          </p:nvPicPr>
          <p:blipFill rotWithShape="1">
            <a:blip r:embed="rId4">
              <a:alphaModFix/>
            </a:blip>
            <a:srcRect/>
            <a:stretch/>
          </p:blipFill>
          <p:spPr>
            <a:xfrm>
              <a:off x="2748304" y="61887"/>
              <a:ext cx="6816613" cy="1084282"/>
            </a:xfrm>
            <a:prstGeom prst="rect">
              <a:avLst/>
            </a:prstGeom>
            <a:noFill/>
            <a:ln>
              <a:noFill/>
            </a:ln>
          </p:spPr>
        </p:pic>
        <p:sp>
          <p:nvSpPr>
            <p:cNvPr id="96" name="Google Shape;96;g239e3a5fe12_0_55"/>
            <p:cNvSpPr txBox="1"/>
            <p:nvPr/>
          </p:nvSpPr>
          <p:spPr>
            <a:xfrm>
              <a:off x="3233750" y="277482"/>
              <a:ext cx="5929200" cy="661800"/>
            </a:xfrm>
            <a:prstGeom prst="rect">
              <a:avLst/>
            </a:prstGeom>
            <a:noFill/>
            <a:ln>
              <a:noFill/>
            </a:ln>
          </p:spPr>
          <p:txBody>
            <a:bodyPr spcFirstLastPara="1" wrap="square" lIns="91425" tIns="91425" rIns="91425" bIns="91425" anchor="t" anchorCtr="0">
              <a:spAutoFit/>
            </a:bodyPr>
            <a:lstStyle/>
            <a:p>
              <a:pPr marL="152400" lvl="0" algn="ctr">
                <a:buClr>
                  <a:schemeClr val="dk1"/>
                </a:buClr>
                <a:buSzPts val="1100"/>
              </a:pPr>
              <a:r>
                <a:rPr lang="en-US" sz="1700" b="1" u="sng" dirty="0">
                  <a:solidFill>
                    <a:srgbClr val="FFFFFF"/>
                  </a:solidFill>
                  <a:latin typeface="Calibri"/>
                  <a:ea typeface="Calibri"/>
                  <a:cs typeface="Calibri"/>
                  <a:sym typeface="Calibri"/>
                </a:rPr>
                <a:t>CARBON DIOXIDE EMISSION</a:t>
              </a:r>
            </a:p>
            <a:p>
              <a:pPr marL="152400" lvl="0" algn="ctr">
                <a:buClr>
                  <a:schemeClr val="dk1"/>
                </a:buClr>
                <a:buSzPts val="1100"/>
              </a:pPr>
              <a:r>
                <a:rPr lang="en-IN" sz="1400" b="1" i="0" u="sng" strike="noStrike" cap="none" dirty="0">
                  <a:solidFill>
                    <a:schemeClr val="lt1"/>
                  </a:solidFill>
                  <a:latin typeface="Calibri"/>
                  <a:ea typeface="Calibri"/>
                  <a:cs typeface="Calibri"/>
                  <a:sym typeface="Calibri"/>
                </a:rPr>
                <a:t>(Syllabus: GS Paper 3 – </a:t>
              </a:r>
              <a:r>
                <a:rPr lang="en-IN" b="1" u="sng" dirty="0">
                  <a:solidFill>
                    <a:schemeClr val="lt1"/>
                  </a:solidFill>
                  <a:latin typeface="Calibri"/>
                  <a:ea typeface="Calibri"/>
                  <a:cs typeface="Calibri"/>
                  <a:sym typeface="Calibri"/>
                </a:rPr>
                <a:t>Env &amp; Eco</a:t>
              </a:r>
              <a:r>
                <a:rPr lang="en-IN" sz="1400" b="1" i="0" u="sng" strike="noStrike" cap="none" dirty="0">
                  <a:solidFill>
                    <a:schemeClr val="lt1"/>
                  </a:solidFill>
                  <a:latin typeface="Calibri"/>
                  <a:ea typeface="Calibri"/>
                  <a:cs typeface="Calibri"/>
                  <a:sym typeface="Calibri"/>
                </a:rPr>
                <a:t>)</a:t>
              </a:r>
              <a:endParaRPr sz="1400" b="1" i="0" u="sng" strike="noStrike" cap="none" dirty="0">
                <a:solidFill>
                  <a:srgbClr val="FFFFFF"/>
                </a:solidFill>
                <a:latin typeface="Calibri"/>
                <a:ea typeface="Calibri"/>
                <a:cs typeface="Calibri"/>
                <a:sym typeface="Calibri"/>
              </a:endParaRPr>
            </a:p>
          </p:txBody>
        </p:sp>
        <p:pic>
          <p:nvPicPr>
            <p:cNvPr id="97" name="Google Shape;97;g239e3a5fe12_0_55"/>
            <p:cNvPicPr preferRelativeResize="0"/>
            <p:nvPr/>
          </p:nvPicPr>
          <p:blipFill rotWithShape="1">
            <a:blip r:embed="rId5">
              <a:alphaModFix/>
            </a:blip>
            <a:srcRect/>
            <a:stretch/>
          </p:blipFill>
          <p:spPr>
            <a:xfrm rot="10800000">
              <a:off x="198064" y="178076"/>
              <a:ext cx="2793950" cy="910808"/>
            </a:xfrm>
            <a:prstGeom prst="rect">
              <a:avLst/>
            </a:prstGeom>
            <a:noFill/>
            <a:ln>
              <a:noFill/>
            </a:ln>
          </p:spPr>
        </p:pic>
        <p:sp>
          <p:nvSpPr>
            <p:cNvPr id="98" name="Google Shape;98;g239e3a5fe12_0_55"/>
            <p:cNvSpPr txBox="1"/>
            <p:nvPr/>
          </p:nvSpPr>
          <p:spPr>
            <a:xfrm>
              <a:off x="1894725" y="475913"/>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Sept 14</a:t>
              </a:r>
              <a:endParaRPr sz="1300" b="0" i="0" u="none" strike="noStrike" cap="none" dirty="0">
                <a:solidFill>
                  <a:schemeClr val="lt1"/>
                </a:solidFill>
                <a:latin typeface="Arial"/>
                <a:ea typeface="Arial"/>
                <a:cs typeface="Arial"/>
                <a:sym typeface="Arial"/>
              </a:endParaRPr>
            </a:p>
          </p:txBody>
        </p:sp>
        <p:sp>
          <p:nvSpPr>
            <p:cNvPr id="99" name="Google Shape;99;g239e3a5fe12_0_55"/>
            <p:cNvSpPr txBox="1"/>
            <p:nvPr/>
          </p:nvSpPr>
          <p:spPr>
            <a:xfrm>
              <a:off x="203728" y="353164"/>
              <a:ext cx="1917600" cy="400069"/>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latin typeface="Calibri"/>
                  <a:ea typeface="Calibri"/>
                  <a:cs typeface="Calibri"/>
                  <a:sym typeface="Calibri"/>
                </a:rPr>
                <a:t>DTE</a:t>
              </a:r>
              <a:endParaRPr sz="2000" b="0" i="0" u="none" strike="noStrike" cap="none" dirty="0">
                <a:solidFill>
                  <a:srgbClr val="000000"/>
                </a:solidFill>
                <a:latin typeface="Arial"/>
                <a:ea typeface="Arial"/>
                <a:cs typeface="Arial"/>
                <a:sym typeface="Arial"/>
              </a:endParaRPr>
            </a:p>
          </p:txBody>
        </p:sp>
      </p:grpSp>
      <p:pic>
        <p:nvPicPr>
          <p:cNvPr id="100" name="Google Shape;100;g239e3a5fe12_0_55" descr="A blue sky with clouds&#10;&#10;Description automatically generated with medium confidence"/>
          <p:cNvPicPr preferRelativeResize="0"/>
          <p:nvPr/>
        </p:nvPicPr>
        <p:blipFill rotWithShape="1">
          <a:blip r:embed="rId6">
            <a:alphaModFix amt="70000"/>
          </a:blip>
          <a:srcRect l="4025" t="7647"/>
          <a:stretch/>
        </p:blipFill>
        <p:spPr>
          <a:xfrm>
            <a:off x="505510" y="985791"/>
            <a:ext cx="9110131" cy="6528191"/>
          </a:xfrm>
          <a:prstGeom prst="rect">
            <a:avLst/>
          </a:prstGeom>
          <a:noFill/>
          <a:ln>
            <a:noFill/>
          </a:ln>
        </p:spPr>
      </p:pic>
      <p:sp>
        <p:nvSpPr>
          <p:cNvPr id="101" name="Google Shape;101;g239e3a5fe12_0_55"/>
          <p:cNvSpPr txBox="1"/>
          <p:nvPr/>
        </p:nvSpPr>
        <p:spPr>
          <a:xfrm>
            <a:off x="491567" y="1843017"/>
            <a:ext cx="5316772" cy="5109061"/>
          </a:xfrm>
          <a:prstGeom prst="rect">
            <a:avLst/>
          </a:prstGeom>
          <a:noFill/>
          <a:ln>
            <a:noFill/>
          </a:ln>
        </p:spPr>
        <p:txBody>
          <a:bodyPr spcFirstLastPara="1" wrap="square" lIns="90000" tIns="91425" rIns="91425" bIns="91425" anchor="t" anchorCtr="0">
            <a:spAutoFit/>
          </a:bodyPr>
          <a:lstStyle/>
          <a:p>
            <a:pPr algn="just" rtl="0">
              <a:spcBef>
                <a:spcPts val="0"/>
              </a:spcBef>
              <a:spcAft>
                <a:spcPts val="0"/>
              </a:spcAft>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According to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analysis by research organisation</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Oil Change International. Just 20 countries in the world,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led by the United States</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would be responsible for nearly 90 per cent of the carbon dioxide emissions through 2050.</a:t>
            </a: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100" b="0" dirty="0">
                <a:effectLst/>
                <a:latin typeface="Calibri" panose="020F0502020204030204" pitchFamily="34" charset="0"/>
                <a:ea typeface="Calibri" panose="020F0502020204030204" pitchFamily="34" charset="0"/>
                <a:cs typeface="Calibri" panose="020F0502020204030204" pitchFamily="34" charset="0"/>
              </a:rPr>
            </a:b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Key Points of Report</a:t>
            </a: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Five countries in the global north</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the United States, Canada, Australia, Norway and the United Kingdom — would contribute the majority of emissions through 2050.</a:t>
            </a:r>
          </a:p>
          <a:p>
            <a:pPr marL="357188" indent="-171450" algn="just" rtl="0" fontAlgn="base">
              <a:spcBef>
                <a:spcPts val="0"/>
              </a:spcBef>
              <a:spcAft>
                <a:spcPts val="0"/>
              </a:spcAft>
              <a:buFont typeface="Courier New" panose="02070309020205020404" pitchFamily="49" charset="0"/>
              <a:buChar char="o"/>
            </a:pP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These</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countries with the greatest economic</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means to rapidly phase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out oil and gas production</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would contribute to 51 per cent of the planned oil and gas explorations.</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Five countries, the nations in the top 20</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‘planet wreckers’ include Russia, China, Iran, Brazil, UAE, Iraq, Turkmenistan, Saudi Arabia, Guyana, Qatar, Argentina, Mexico, Nigeria,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India</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Kazakhstan.</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According to the report</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If the 20 countries allow this scale of new oil and gas extraction, it could become impossible to hold global temperature rise to the 1.5° Celsius limit.</a:t>
            </a:r>
          </a:p>
          <a:p>
            <a:pPr marL="171450" indent="-171450" algn="just" rtl="0" fontAlgn="base">
              <a:spcBef>
                <a:spcPts val="0"/>
              </a:spcBef>
              <a:spcAft>
                <a:spcPts val="0"/>
              </a:spcAft>
              <a:buFont typeface="Arial" panose="020B0604020202020204" pitchFamily="34" charset="0"/>
              <a:buChar char="•"/>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UAE is also set to be one</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the largest oil and gas production expanders despite pledging to use its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COP28 presidency</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“keep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1.5°C alive</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algn="just" rtl="0" fontAlgn="base">
              <a:spcBef>
                <a:spcPts val="0"/>
              </a:spcBef>
              <a:spcAft>
                <a:spcPts val="0"/>
              </a:spcAft>
            </a:pPr>
            <a:endPar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Carbon Dioxide Emission</a:t>
            </a: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CO2 is a greenhouse gas that is released into the atmosphere when fossil fuels are burned, such as coal, oil, and natural gas.</a:t>
            </a:r>
          </a:p>
          <a:p>
            <a:pPr marL="357188" indent="-171450" algn="just" rtl="0" fontAlgn="base">
              <a:spcBef>
                <a:spcPts val="0"/>
              </a:spcBef>
              <a:spcAft>
                <a:spcPts val="0"/>
              </a:spcAft>
              <a:buFont typeface="Courier New" panose="02070309020205020404" pitchFamily="49" charset="0"/>
              <a:buChar char="o"/>
            </a:pP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CO2 emissions are the primary cause of climate change.</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Sources of CO2 emissions</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Electricity generation, Transportation, Industry, Agriculture, Forestry etc.</a:t>
            </a:r>
          </a:p>
          <a:p>
            <a:pPr marL="171450" indent="-171450" algn="just" rtl="0" fontAlgn="base">
              <a:spcBef>
                <a:spcPts val="0"/>
              </a:spcBef>
              <a:spcAft>
                <a:spcPts val="0"/>
              </a:spcAft>
              <a:buFont typeface="Arial" panose="020B0604020202020204" pitchFamily="34" charset="0"/>
              <a:buChar char="•"/>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CO2 emissions can be reduced by</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Using renewable energy sources, Improving energy efficiency, Switching to electric vehicles, Reducing deforestation, Planting trees, carbon capture and storage.</a:t>
            </a:r>
          </a:p>
          <a:p>
            <a:pPr algn="just" rtl="0">
              <a:spcBef>
                <a:spcPts val="0"/>
              </a:spcBef>
              <a:spcAft>
                <a:spcPts val="0"/>
              </a:spcAft>
            </a:pPr>
            <a:endParaRPr lang="en-IN" sz="1200" b="1" dirty="0">
              <a:latin typeface="Calibri" panose="020F0502020204030204" pitchFamily="34" charset="0"/>
              <a:ea typeface="Calibri" panose="020F0502020204030204" pitchFamily="34" charset="0"/>
              <a:cs typeface="Calibri" panose="020F0502020204030204" pitchFamily="34" charset="0"/>
            </a:endParaRPr>
          </a:p>
        </p:txBody>
      </p:sp>
      <p:sp>
        <p:nvSpPr>
          <p:cNvPr id="102" name="Google Shape;102;g239e3a5fe12_0_55"/>
          <p:cNvSpPr txBox="1"/>
          <p:nvPr/>
        </p:nvSpPr>
        <p:spPr>
          <a:xfrm>
            <a:off x="960125" y="3637600"/>
            <a:ext cx="14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7AD3526E-0417-AFD4-B3D1-8CA834C618E1}"/>
              </a:ext>
            </a:extLst>
          </p:cNvPr>
          <p:cNvPicPr>
            <a:picLocks noChangeAspect="1"/>
          </p:cNvPicPr>
          <p:nvPr/>
        </p:nvPicPr>
        <p:blipFill>
          <a:blip r:embed="rId7"/>
          <a:stretch>
            <a:fillRect/>
          </a:stretch>
        </p:blipFill>
        <p:spPr>
          <a:xfrm>
            <a:off x="491567" y="1038908"/>
            <a:ext cx="9110130" cy="746825"/>
          </a:xfrm>
          <a:prstGeom prst="rect">
            <a:avLst/>
          </a:prstGeom>
        </p:spPr>
      </p:pic>
      <p:pic>
        <p:nvPicPr>
          <p:cNvPr id="6" name="Picture 5">
            <a:extLst>
              <a:ext uri="{FF2B5EF4-FFF2-40B4-BE49-F238E27FC236}">
                <a16:creationId xmlns:a16="http://schemas.microsoft.com/office/drawing/2014/main" id="{2D44C3B4-C21B-5F39-35CC-AA055DFB6741}"/>
              </a:ext>
            </a:extLst>
          </p:cNvPr>
          <p:cNvPicPr>
            <a:picLocks noChangeAspect="1"/>
          </p:cNvPicPr>
          <p:nvPr/>
        </p:nvPicPr>
        <p:blipFill>
          <a:blip r:embed="rId8"/>
          <a:stretch>
            <a:fillRect/>
          </a:stretch>
        </p:blipFill>
        <p:spPr>
          <a:xfrm>
            <a:off x="5872563" y="1785733"/>
            <a:ext cx="3743077" cy="2636000"/>
          </a:xfrm>
          <a:prstGeom prst="rect">
            <a:avLst/>
          </a:prstGeom>
        </p:spPr>
      </p:pic>
      <p:pic>
        <p:nvPicPr>
          <p:cNvPr id="8" name="Picture 7">
            <a:extLst>
              <a:ext uri="{FF2B5EF4-FFF2-40B4-BE49-F238E27FC236}">
                <a16:creationId xmlns:a16="http://schemas.microsoft.com/office/drawing/2014/main" id="{8C9D4C2D-C4AB-5199-49EA-0BB99EE3CFF5}"/>
              </a:ext>
            </a:extLst>
          </p:cNvPr>
          <p:cNvPicPr>
            <a:picLocks noChangeAspect="1"/>
          </p:cNvPicPr>
          <p:nvPr/>
        </p:nvPicPr>
        <p:blipFill rotWithShape="1">
          <a:blip r:embed="rId9"/>
          <a:srcRect b="8319"/>
          <a:stretch/>
        </p:blipFill>
        <p:spPr>
          <a:xfrm>
            <a:off x="5901230" y="4421733"/>
            <a:ext cx="3700467" cy="2351977"/>
          </a:xfrm>
          <a:prstGeom prst="rect">
            <a:avLst/>
          </a:prstGeom>
        </p:spPr>
      </p:pic>
    </p:spTree>
    <p:extLst>
      <p:ext uri="{BB962C8B-B14F-4D97-AF65-F5344CB8AC3E}">
        <p14:creationId xmlns:p14="http://schemas.microsoft.com/office/powerpoint/2010/main" val="2598170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pSp>
        <p:nvGrpSpPr>
          <p:cNvPr id="141" name="Google Shape;141;g25f62f2f19f_1_5"/>
          <p:cNvGrpSpPr/>
          <p:nvPr/>
        </p:nvGrpSpPr>
        <p:grpSpPr>
          <a:xfrm>
            <a:off x="0" y="0"/>
            <a:ext cx="9906000" cy="6858001"/>
            <a:chOff x="0" y="0"/>
            <a:chExt cx="9906000" cy="6858001"/>
          </a:xfrm>
        </p:grpSpPr>
        <p:pic>
          <p:nvPicPr>
            <p:cNvPr id="142" name="Google Shape;142;g25f62f2f19f_1_5"/>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43" name="Google Shape;143;g25f62f2f19f_1_5"/>
            <p:cNvPicPr preferRelativeResize="0"/>
            <p:nvPr/>
          </p:nvPicPr>
          <p:blipFill rotWithShape="1">
            <a:blip r:embed="rId4">
              <a:alphaModFix/>
            </a:blip>
            <a:srcRect/>
            <a:stretch/>
          </p:blipFill>
          <p:spPr>
            <a:xfrm>
              <a:off x="2748304" y="119037"/>
              <a:ext cx="6816613" cy="1084282"/>
            </a:xfrm>
            <a:prstGeom prst="rect">
              <a:avLst/>
            </a:prstGeom>
            <a:noFill/>
            <a:ln>
              <a:noFill/>
            </a:ln>
          </p:spPr>
        </p:pic>
        <p:pic>
          <p:nvPicPr>
            <p:cNvPr id="144" name="Google Shape;144;g25f62f2f19f_1_5"/>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45" name="Google Shape;145;g25f62f2f19f_1_5"/>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Page 4</a:t>
              </a:r>
              <a:endParaRPr sz="1300" b="0" i="0" u="none" strike="noStrike" cap="none" dirty="0">
                <a:solidFill>
                  <a:schemeClr val="lt1"/>
                </a:solidFill>
                <a:latin typeface="Arial"/>
                <a:ea typeface="Arial"/>
                <a:cs typeface="Arial"/>
                <a:sym typeface="Arial"/>
              </a:endParaRPr>
            </a:p>
          </p:txBody>
        </p:sp>
        <p:sp>
          <p:nvSpPr>
            <p:cNvPr id="146" name="Google Shape;146;g25f62f2f19f_1_5"/>
            <p:cNvSpPr txBox="1"/>
            <p:nvPr/>
          </p:nvSpPr>
          <p:spPr>
            <a:xfrm>
              <a:off x="175977" y="454029"/>
              <a:ext cx="1917600" cy="400069"/>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Calibri"/>
                  <a:ea typeface="Calibri"/>
                  <a:cs typeface="Calibri"/>
                  <a:sym typeface="Calibri"/>
                </a:rPr>
                <a:t>THE HINDU </a:t>
              </a:r>
              <a:endParaRPr sz="2000" b="1" i="0" u="none" strike="noStrike" cap="none" dirty="0">
                <a:solidFill>
                  <a:srgbClr val="000000"/>
                </a:solidFill>
                <a:latin typeface="Calibri"/>
                <a:ea typeface="Calibri"/>
                <a:cs typeface="Calibri"/>
                <a:sym typeface="Calibri"/>
              </a:endParaRPr>
            </a:p>
          </p:txBody>
        </p:sp>
        <p:sp>
          <p:nvSpPr>
            <p:cNvPr id="147" name="Google Shape;147;g25f62f2f19f_1_5"/>
            <p:cNvSpPr txBox="1"/>
            <p:nvPr/>
          </p:nvSpPr>
          <p:spPr>
            <a:xfrm>
              <a:off x="3219450" y="311228"/>
              <a:ext cx="59055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i="0" u="sng" strike="noStrike" cap="none" dirty="0">
                  <a:solidFill>
                    <a:srgbClr val="FFFFFF"/>
                  </a:solidFill>
                  <a:latin typeface="Calibri"/>
                  <a:ea typeface="Calibri"/>
                  <a:cs typeface="Calibri"/>
                  <a:sym typeface="Calibri"/>
                </a:rPr>
                <a:t>CWMA</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rgbClr val="FFFFFF"/>
                  </a:solidFill>
                  <a:latin typeface="Calibri"/>
                  <a:ea typeface="Calibri"/>
                  <a:cs typeface="Calibri"/>
                  <a:sym typeface="Calibri"/>
                </a:rPr>
                <a:t>(Syllabus: GS Paper 2 – Polity)</a:t>
              </a:r>
              <a:endParaRPr sz="1400" b="1" i="0" u="sng" strike="noStrike" cap="none" dirty="0">
                <a:solidFill>
                  <a:srgbClr val="FFFFFF"/>
                </a:solidFill>
                <a:latin typeface="Calibri"/>
                <a:ea typeface="Calibri"/>
                <a:cs typeface="Calibri"/>
                <a:sym typeface="Calibri"/>
              </a:endParaRPr>
            </a:p>
          </p:txBody>
        </p:sp>
      </p:grpSp>
      <p:sp>
        <p:nvSpPr>
          <p:cNvPr id="148" name="Google Shape;148;g25f62f2f19f_1_5"/>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49" name="Google Shape;149;g25f62f2f19f_1_5" descr="A blue sky with clouds&#10;&#10;Description automatically generated with medium confidence"/>
          <p:cNvPicPr preferRelativeResize="0"/>
          <p:nvPr/>
        </p:nvPicPr>
        <p:blipFill rotWithShape="1">
          <a:blip r:embed="rId6">
            <a:alphaModFix amt="70000"/>
          </a:blip>
          <a:srcRect l="2982" t="7357"/>
          <a:stretch/>
        </p:blipFill>
        <p:spPr>
          <a:xfrm>
            <a:off x="250821" y="973028"/>
            <a:ext cx="9371452" cy="6556357"/>
          </a:xfrm>
          <a:prstGeom prst="rect">
            <a:avLst/>
          </a:prstGeom>
          <a:noFill/>
          <a:ln>
            <a:noFill/>
          </a:ln>
        </p:spPr>
      </p:pic>
      <p:sp>
        <p:nvSpPr>
          <p:cNvPr id="150" name="Google Shape;150;g25f62f2f19f_1_5"/>
          <p:cNvSpPr txBox="1"/>
          <p:nvPr/>
        </p:nvSpPr>
        <p:spPr>
          <a:xfrm>
            <a:off x="3431867" y="982580"/>
            <a:ext cx="6223312" cy="5570725"/>
          </a:xfrm>
          <a:prstGeom prst="rect">
            <a:avLst/>
          </a:prstGeom>
          <a:noFill/>
          <a:ln>
            <a:noFill/>
          </a:ln>
        </p:spPr>
        <p:txBody>
          <a:bodyPr spcFirstLastPara="1" wrap="square" lIns="91425" tIns="91425" rIns="91425" bIns="91425" anchor="t" anchorCtr="0">
            <a:spAutoFit/>
          </a:bodyPr>
          <a:lstStyle/>
          <a:p>
            <a:pPr algn="just" rtl="0">
              <a:spcBef>
                <a:spcPts val="0"/>
              </a:spcBef>
              <a:spcAft>
                <a:spcPts val="0"/>
              </a:spcAft>
            </a:pP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Recently,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Cauvery Water Regulation Committee</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"instructed" Karnataka to extend the release of 5,000 cubic feet per second (cusecs) of water to Tamil Nadu for an additional 15 days.</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Cauvery Water  Management Authority (CWMA)</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has been created as per the Cauvery Management Scheme earlier framed by Centre and approved by Supreme Court.</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Formation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2018 by instructions of the Supreme Court</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Composition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Chairman, a secretary and eight members.</a:t>
            </a:r>
          </a:p>
          <a:p>
            <a:pPr marL="447675" lvl="1" indent="-285750" algn="just" rtl="0" fontAlgn="base">
              <a:spcBef>
                <a:spcPts val="0"/>
              </a:spcBef>
              <a:spcAft>
                <a:spcPts val="0"/>
              </a:spcAft>
              <a:buFont typeface="Courier New" panose="02070309020205020404" pitchFamily="49" charset="0"/>
              <a:buChar char="o"/>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Out of the eight members,</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two will be full time</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while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two will be part time</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members from centre’s side.</a:t>
            </a:r>
          </a:p>
          <a:p>
            <a:pPr marL="447675" lvl="1" indent="-285750" algn="just" rtl="0" fontAlgn="base">
              <a:spcBef>
                <a:spcPts val="0"/>
              </a:spcBef>
              <a:spcAft>
                <a:spcPts val="0"/>
              </a:spcAft>
              <a:buFont typeface="Courier New" panose="02070309020205020404" pitchFamily="49" charset="0"/>
              <a:buChar char="o"/>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Rest four will be part time members from states.</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Functions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ensure the enforcement and adherence to the directives of the Supreme Court concerning the "storage, allocation, management, and oversight of Cauvery waters."</a:t>
            </a: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will also offer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guidance to the states on implementing</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measures to enhance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efficiency of water utilization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Cauvery</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is the largest river in the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Karnatka</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state.</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Known as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Dakshina Ganga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Ganges of the South)</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considered one of the sacred rivers of India.</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Origin</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Bramahagiri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Hills near Madikeri in Coorg.</a:t>
            </a:r>
          </a:p>
          <a:p>
            <a:pPr marL="171450" indent="-171450" algn="just">
              <a:buFont typeface="Arial" panose="020B0604020202020204" pitchFamily="34" charset="0"/>
              <a:buChar char="•"/>
            </a:pPr>
            <a:r>
              <a:rPr lang="en-GB"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Tributaries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Harangi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Hemavathi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Lakshmanatirtha</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Kabini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Shimsha</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Arkavati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Suvarnavathi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Honnuholé</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Bhavani,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Lokapavani</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Noyyal</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Amaravati.</a:t>
            </a:r>
            <a:endParaRPr lang="en-IN"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AE0132A-473C-C14E-CA45-F1A830A1A2C9}"/>
              </a:ext>
            </a:extLst>
          </p:cNvPr>
          <p:cNvPicPr>
            <a:picLocks noChangeAspect="1"/>
          </p:cNvPicPr>
          <p:nvPr/>
        </p:nvPicPr>
        <p:blipFill>
          <a:blip r:embed="rId7"/>
          <a:stretch>
            <a:fillRect/>
          </a:stretch>
        </p:blipFill>
        <p:spPr>
          <a:xfrm>
            <a:off x="330411" y="1012492"/>
            <a:ext cx="3101455" cy="3729190"/>
          </a:xfrm>
          <a:prstGeom prst="rect">
            <a:avLst/>
          </a:prstGeom>
        </p:spPr>
      </p:pic>
      <p:pic>
        <p:nvPicPr>
          <p:cNvPr id="6" name="Picture 5">
            <a:extLst>
              <a:ext uri="{FF2B5EF4-FFF2-40B4-BE49-F238E27FC236}">
                <a16:creationId xmlns:a16="http://schemas.microsoft.com/office/drawing/2014/main" id="{BBF3D49B-E922-1AFD-9D1F-15ABC47FDA34}"/>
              </a:ext>
            </a:extLst>
          </p:cNvPr>
          <p:cNvPicPr>
            <a:picLocks noChangeAspect="1"/>
          </p:cNvPicPr>
          <p:nvPr/>
        </p:nvPicPr>
        <p:blipFill>
          <a:blip r:embed="rId8"/>
          <a:stretch>
            <a:fillRect/>
          </a:stretch>
        </p:blipFill>
        <p:spPr>
          <a:xfrm>
            <a:off x="329084" y="4765036"/>
            <a:ext cx="3102783" cy="17817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grpSp>
        <p:nvGrpSpPr>
          <p:cNvPr id="157" name="Google Shape;157;g239aa415aa5_0_64"/>
          <p:cNvGrpSpPr/>
          <p:nvPr/>
        </p:nvGrpSpPr>
        <p:grpSpPr>
          <a:xfrm>
            <a:off x="0" y="0"/>
            <a:ext cx="9906000" cy="6858001"/>
            <a:chOff x="0" y="0"/>
            <a:chExt cx="9906000" cy="6858001"/>
          </a:xfrm>
        </p:grpSpPr>
        <p:pic>
          <p:nvPicPr>
            <p:cNvPr id="158" name="Google Shape;158;g239aa415aa5_0_64"/>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59" name="Google Shape;159;g239aa415aa5_0_64"/>
            <p:cNvPicPr preferRelativeResize="0"/>
            <p:nvPr/>
          </p:nvPicPr>
          <p:blipFill rotWithShape="1">
            <a:blip r:embed="rId4">
              <a:alphaModFix/>
            </a:blip>
            <a:srcRect/>
            <a:stretch/>
          </p:blipFill>
          <p:spPr>
            <a:xfrm>
              <a:off x="2748304" y="119037"/>
              <a:ext cx="6816613" cy="1084282"/>
            </a:xfrm>
            <a:prstGeom prst="rect">
              <a:avLst/>
            </a:prstGeom>
            <a:noFill/>
            <a:ln>
              <a:noFill/>
            </a:ln>
          </p:spPr>
        </p:pic>
        <p:pic>
          <p:nvPicPr>
            <p:cNvPr id="160" name="Google Shape;160;g239aa415aa5_0_64"/>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61" name="Google Shape;161;g239aa415aa5_0_64"/>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i="0" u="none" strike="noStrike" cap="none" dirty="0">
                  <a:solidFill>
                    <a:schemeClr val="lt1"/>
                  </a:solidFill>
                  <a:latin typeface="Calibri"/>
                  <a:ea typeface="Calibri"/>
                  <a:cs typeface="Calibri"/>
                  <a:sym typeface="Calibri"/>
                </a:rPr>
                <a:t>Page 9</a:t>
              </a:r>
              <a:endParaRPr sz="1300" b="0" i="0" u="none" strike="noStrike" cap="none" dirty="0">
                <a:solidFill>
                  <a:schemeClr val="lt1"/>
                </a:solidFill>
                <a:latin typeface="Arial"/>
                <a:ea typeface="Arial"/>
                <a:cs typeface="Arial"/>
                <a:sym typeface="Arial"/>
              </a:endParaRPr>
            </a:p>
          </p:txBody>
        </p:sp>
        <p:sp>
          <p:nvSpPr>
            <p:cNvPr id="162" name="Google Shape;162;g239aa415aa5_0_64"/>
            <p:cNvSpPr txBox="1"/>
            <p:nvPr/>
          </p:nvSpPr>
          <p:spPr>
            <a:xfrm>
              <a:off x="189749" y="441136"/>
              <a:ext cx="1917600" cy="338514"/>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1" i="0" u="none" strike="noStrike" cap="none" dirty="0">
                  <a:solidFill>
                    <a:srgbClr val="000000"/>
                  </a:solidFill>
                  <a:latin typeface="Calibri"/>
                  <a:ea typeface="Calibri"/>
                  <a:cs typeface="Calibri"/>
                  <a:sym typeface="Calibri"/>
                </a:rPr>
                <a:t>HINDUSTAN TIMES</a:t>
              </a:r>
              <a:endParaRPr sz="1600" b="0" i="0" u="none" strike="noStrike" cap="none" dirty="0">
                <a:solidFill>
                  <a:srgbClr val="000000"/>
                </a:solidFill>
                <a:sym typeface="Arial"/>
              </a:endParaRPr>
            </a:p>
          </p:txBody>
        </p:sp>
        <p:sp>
          <p:nvSpPr>
            <p:cNvPr id="163" name="Google Shape;163;g239aa415aa5_0_64"/>
            <p:cNvSpPr txBox="1"/>
            <p:nvPr/>
          </p:nvSpPr>
          <p:spPr>
            <a:xfrm>
              <a:off x="3219450" y="311228"/>
              <a:ext cx="59055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u="sng" dirty="0">
                  <a:solidFill>
                    <a:srgbClr val="FFFFFF"/>
                  </a:solidFill>
                  <a:latin typeface="Calibri"/>
                  <a:ea typeface="Calibri"/>
                  <a:cs typeface="Calibri"/>
                  <a:sym typeface="Calibri"/>
                </a:rPr>
                <a:t>LIBYA</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rgbClr val="FFFFFF"/>
                  </a:solidFill>
                  <a:latin typeface="Calibri"/>
                  <a:ea typeface="Calibri"/>
                  <a:cs typeface="Calibri"/>
                  <a:sym typeface="Calibri"/>
                </a:rPr>
                <a:t>(Syllabus: GS Paper 1– Geography)</a:t>
              </a:r>
              <a:endParaRPr sz="1400" b="1" i="0" u="sng" strike="noStrike" cap="none" dirty="0">
                <a:solidFill>
                  <a:srgbClr val="FFFFFF"/>
                </a:solidFill>
                <a:latin typeface="Calibri"/>
                <a:ea typeface="Calibri"/>
                <a:cs typeface="Calibri"/>
                <a:sym typeface="Calibri"/>
              </a:endParaRPr>
            </a:p>
          </p:txBody>
        </p:sp>
      </p:grpSp>
      <p:sp>
        <p:nvSpPr>
          <p:cNvPr id="164" name="Google Shape;164;g239aa415aa5_0_64"/>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65" name="Google Shape;165;g239aa415aa5_0_64" descr="A blue sky with clouds&#10;&#10;Description automatically generated with medium confidence"/>
          <p:cNvPicPr preferRelativeResize="0"/>
          <p:nvPr/>
        </p:nvPicPr>
        <p:blipFill rotWithShape="1">
          <a:blip r:embed="rId6">
            <a:alphaModFix amt="70000"/>
          </a:blip>
          <a:srcRect l="4021" t="8051"/>
          <a:stretch/>
        </p:blipFill>
        <p:spPr>
          <a:xfrm>
            <a:off x="238549" y="1059546"/>
            <a:ext cx="9434944" cy="6036079"/>
          </a:xfrm>
          <a:prstGeom prst="rect">
            <a:avLst/>
          </a:prstGeom>
          <a:noFill/>
          <a:ln>
            <a:noFill/>
          </a:ln>
        </p:spPr>
      </p:pic>
      <p:sp>
        <p:nvSpPr>
          <p:cNvPr id="3" name="Rectangle 2"/>
          <p:cNvSpPr/>
          <p:nvPr/>
        </p:nvSpPr>
        <p:spPr>
          <a:xfrm>
            <a:off x="3948401" y="973028"/>
            <a:ext cx="5731978" cy="5693866"/>
          </a:xfrm>
          <a:prstGeom prst="rect">
            <a:avLst/>
          </a:prstGeom>
        </p:spPr>
        <p:txBody>
          <a:bodyPr wrap="square">
            <a:spAutoFit/>
          </a:bodyPr>
          <a:lstStyle/>
          <a:p>
            <a:pPr algn="just" rtl="0">
              <a:spcBef>
                <a:spcPts val="0"/>
              </a:spcBef>
              <a:spcAft>
                <a:spcPts val="0"/>
              </a:spcAft>
            </a:pP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Devastating </a:t>
            </a:r>
            <a:r>
              <a:rPr lang="en-GB" b="1"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floods occurred in Derna, Libya </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due to the collision of Dams and flash floods caused by a </a:t>
            </a:r>
            <a:r>
              <a:rPr lang="en-GB" b="1"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Mediterranean storm named Daniel</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r>
              <a:rPr lang="en-GB" b="1"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Libya</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Libya, a predominantly desert nation with significant oil reserves, gained independence in 1951.</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Capital:</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Tripoli</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Geography and Population</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Libya, situated in North Africa, primarily consists of the vast Sahara desert. </a:t>
            </a:r>
          </a:p>
          <a:p>
            <a:pPr marL="447675" lvl="1" indent="-285750" algn="just" rtl="0" fontAlgn="base">
              <a:spcBef>
                <a:spcPts val="0"/>
              </a:spcBef>
              <a:spcAft>
                <a:spcPts val="0"/>
              </a:spcAft>
              <a:buFont typeface="Courier New" panose="02070309020205020404" pitchFamily="49" charset="0"/>
              <a:buChar char="o"/>
            </a:pP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The majority of its population resides along the coastal areas, where key cities like Tripoli and Benghazi are located.</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Boundaries: </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It is a country in the Maghreb region in North Africa</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North</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Bordered by the Mediterranean Sea.</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East:</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Shares a border with Egypt.</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South</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Shares boundaries with Niger and Chad.</a:t>
            </a:r>
          </a:p>
          <a:p>
            <a:pPr marL="171450" indent="-171450" algn="just" rtl="0" fontAlgn="base">
              <a:spcBef>
                <a:spcPts val="0"/>
              </a:spcBef>
              <a:spcAft>
                <a:spcPts val="0"/>
              </a:spcAft>
              <a:buFont typeface="Arial" panose="020B0604020202020204" pitchFamily="34" charset="0"/>
              <a:buChar char="•"/>
            </a:pPr>
            <a:r>
              <a:rPr lang="en-GB" b="1" i="0" u="sng"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West</a:t>
            </a:r>
            <a:r>
              <a:rPr lang="en-GB" b="0"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Bordered by Tunisia and Algeria.</a:t>
            </a:r>
          </a:p>
          <a:p>
            <a:pPr algn="just" rtl="0">
              <a:spcBef>
                <a:spcPts val="0"/>
              </a:spcBef>
              <a:spcAft>
                <a:spcPts val="0"/>
              </a:spcAft>
            </a:pPr>
            <a:br>
              <a:rPr lang="en-GB" b="0" dirty="0">
                <a:effectLst/>
                <a:latin typeface="Calibri" panose="020F0502020204030204" pitchFamily="34" charset="0"/>
                <a:ea typeface="Calibri" panose="020F0502020204030204" pitchFamily="34" charset="0"/>
                <a:cs typeface="Calibri" panose="020F0502020204030204" pitchFamily="34" charset="0"/>
              </a:rPr>
            </a:br>
            <a:r>
              <a:rPr lang="en-GB" b="1" i="0" u="none" strike="noStrike"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Derna</a:t>
            </a:r>
            <a:endParaRPr lang="en-GB"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Derna (</a:t>
            </a:r>
            <a:r>
              <a:rPr lang="en-GB"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Darnah</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is a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port city</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eastern Libya. </a:t>
            </a: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city is bisected by the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Wadi Derna, a seasonal river that flows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from highlands to the south, and normally protected from flooding by dams.</a:t>
            </a:r>
          </a:p>
          <a:p>
            <a:pPr marL="171450" indent="-171450" algn="just" rtl="0" fontAlgn="base">
              <a:spcBef>
                <a:spcPts val="0"/>
              </a:spcBef>
              <a:spcAft>
                <a:spcPts val="0"/>
              </a:spcAft>
              <a:buFont typeface="Arial" panose="020B0604020202020204" pitchFamily="34" charset="0"/>
              <a:buChar char="•"/>
            </a:pP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city was once a </a:t>
            </a:r>
            <a:r>
              <a:rPr lang="en-GB"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hub for extremist groups</a:t>
            </a:r>
            <a:r>
              <a:rPr lang="en-GB"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the years of chaos that followed the NATO.</a:t>
            </a:r>
          </a:p>
          <a:p>
            <a:pPr algn="just"/>
            <a:endParaRPr lang="en-US" dirty="0">
              <a:latin typeface="Calibri" panose="020F0502020204030204" pitchFamily="34" charset="0"/>
              <a:ea typeface="Calibri" panose="020F0502020204030204" pitchFamily="34" charset="0"/>
              <a:cs typeface="Calibri" panose="020F0502020204030204" pitchFamily="34" charset="0"/>
            </a:endParaRPr>
          </a:p>
          <a:p>
            <a:pPr algn="just"/>
            <a:endParaRPr lang="en-US" dirty="0">
              <a:latin typeface="Calibri" panose="020F0502020204030204" pitchFamily="34" charset="0"/>
              <a:ea typeface="Calibri" panose="020F0502020204030204" pitchFamily="34" charset="0"/>
              <a:cs typeface="Calibri" panose="020F0502020204030204" pitchFamily="34" charset="0"/>
            </a:endParaRPr>
          </a:p>
          <a:p>
            <a:pPr algn="just"/>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33BE8AB-3426-CDCD-1FB7-C9968623B0CC}"/>
              </a:ext>
            </a:extLst>
          </p:cNvPr>
          <p:cNvPicPr>
            <a:picLocks noChangeAspect="1"/>
          </p:cNvPicPr>
          <p:nvPr/>
        </p:nvPicPr>
        <p:blipFill>
          <a:blip r:embed="rId7"/>
          <a:stretch>
            <a:fillRect/>
          </a:stretch>
        </p:blipFill>
        <p:spPr>
          <a:xfrm>
            <a:off x="275146" y="1077921"/>
            <a:ext cx="3684090" cy="2956130"/>
          </a:xfrm>
          <a:prstGeom prst="rect">
            <a:avLst/>
          </a:prstGeom>
        </p:spPr>
      </p:pic>
      <p:pic>
        <p:nvPicPr>
          <p:cNvPr id="8" name="Picture 7">
            <a:extLst>
              <a:ext uri="{FF2B5EF4-FFF2-40B4-BE49-F238E27FC236}">
                <a16:creationId xmlns:a16="http://schemas.microsoft.com/office/drawing/2014/main" id="{8785B8AE-8838-F4A8-5E60-899346DA3464}"/>
              </a:ext>
            </a:extLst>
          </p:cNvPr>
          <p:cNvPicPr>
            <a:picLocks noChangeAspect="1"/>
          </p:cNvPicPr>
          <p:nvPr/>
        </p:nvPicPr>
        <p:blipFill>
          <a:blip r:embed="rId8"/>
          <a:stretch>
            <a:fillRect/>
          </a:stretch>
        </p:blipFill>
        <p:spPr>
          <a:xfrm>
            <a:off x="256270" y="4034051"/>
            <a:ext cx="3721842" cy="25654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grpSp>
        <p:nvGrpSpPr>
          <p:cNvPr id="157" name="Google Shape;157;g239aa415aa5_0_64"/>
          <p:cNvGrpSpPr/>
          <p:nvPr/>
        </p:nvGrpSpPr>
        <p:grpSpPr>
          <a:xfrm>
            <a:off x="0" y="0"/>
            <a:ext cx="9906000" cy="6858001"/>
            <a:chOff x="0" y="0"/>
            <a:chExt cx="9906000" cy="6858001"/>
          </a:xfrm>
        </p:grpSpPr>
        <p:pic>
          <p:nvPicPr>
            <p:cNvPr id="158" name="Google Shape;158;g239aa415aa5_0_64"/>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59" name="Google Shape;159;g239aa415aa5_0_64"/>
            <p:cNvPicPr preferRelativeResize="0"/>
            <p:nvPr/>
          </p:nvPicPr>
          <p:blipFill rotWithShape="1">
            <a:blip r:embed="rId4">
              <a:alphaModFix/>
            </a:blip>
            <a:srcRect/>
            <a:stretch/>
          </p:blipFill>
          <p:spPr>
            <a:xfrm>
              <a:off x="2748304" y="119037"/>
              <a:ext cx="6816613" cy="1084282"/>
            </a:xfrm>
            <a:prstGeom prst="rect">
              <a:avLst/>
            </a:prstGeom>
            <a:noFill/>
            <a:ln>
              <a:noFill/>
            </a:ln>
          </p:spPr>
        </p:pic>
        <p:pic>
          <p:nvPicPr>
            <p:cNvPr id="160" name="Google Shape;160;g239aa415aa5_0_64"/>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61" name="Google Shape;161;g239aa415aa5_0_64"/>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Sept 14</a:t>
              </a:r>
              <a:endParaRPr sz="1300" b="0" i="0" u="none" strike="noStrike" cap="none" dirty="0">
                <a:solidFill>
                  <a:schemeClr val="lt1"/>
                </a:solidFill>
                <a:latin typeface="Arial"/>
                <a:ea typeface="Arial"/>
                <a:cs typeface="Arial"/>
                <a:sym typeface="Arial"/>
              </a:endParaRPr>
            </a:p>
          </p:txBody>
        </p:sp>
        <p:sp>
          <p:nvSpPr>
            <p:cNvPr id="162" name="Google Shape;162;g239aa415aa5_0_64"/>
            <p:cNvSpPr txBox="1"/>
            <p:nvPr/>
          </p:nvSpPr>
          <p:spPr>
            <a:xfrm>
              <a:off x="189749" y="441136"/>
              <a:ext cx="1917600" cy="338514"/>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1" dirty="0">
                  <a:latin typeface="Calibri"/>
                  <a:ea typeface="Calibri"/>
                  <a:cs typeface="Calibri"/>
                  <a:sym typeface="Calibri"/>
                </a:rPr>
                <a:t>PIB </a:t>
              </a:r>
              <a:endParaRPr sz="1600" b="0" i="0" u="none" strike="noStrike" cap="none" dirty="0">
                <a:solidFill>
                  <a:srgbClr val="000000"/>
                </a:solidFill>
                <a:sym typeface="Arial"/>
              </a:endParaRPr>
            </a:p>
          </p:txBody>
        </p:sp>
        <p:sp>
          <p:nvSpPr>
            <p:cNvPr id="163" name="Google Shape;163;g239aa415aa5_0_64"/>
            <p:cNvSpPr txBox="1"/>
            <p:nvPr/>
          </p:nvSpPr>
          <p:spPr>
            <a:xfrm>
              <a:off x="3219450" y="311228"/>
              <a:ext cx="5905500" cy="707856"/>
            </a:xfrm>
            <a:prstGeom prst="rect">
              <a:avLst/>
            </a:prstGeom>
            <a:noFill/>
            <a:ln>
              <a:noFill/>
            </a:ln>
          </p:spPr>
          <p:txBody>
            <a:bodyPr spcFirstLastPara="1" wrap="square" lIns="91425" tIns="91425" rIns="91425" bIns="91425" anchor="t" anchorCtr="0">
              <a:spAutoFit/>
            </a:bodyPr>
            <a:lstStyle/>
            <a:p>
              <a:pPr algn="ctr"/>
              <a:r>
                <a:rPr lang="en-IN" sz="1700" b="1" dirty="0">
                  <a:solidFill>
                    <a:schemeClr val="bg1"/>
                  </a:solidFill>
                  <a:latin typeface="Calibri" panose="020F0502020204030204" pitchFamily="34" charset="0"/>
                  <a:ea typeface="Calibri" panose="020F0502020204030204" pitchFamily="34" charset="0"/>
                  <a:cs typeface="Mangal" panose="02040503050203030202" pitchFamily="18" charset="0"/>
                </a:rPr>
                <a:t>KISAN CREDIT CARD</a:t>
              </a:r>
              <a:endParaRPr lang="en-IN" sz="1700" b="1" dirty="0">
                <a:solidFill>
                  <a:schemeClr val="bg1"/>
                </a:solidFill>
                <a:effectLst/>
                <a:latin typeface="Calibri" panose="020F0502020204030204" pitchFamily="34" charset="0"/>
                <a:ea typeface="Calibri" panose="020F0502020204030204" pitchFamily="34" charset="0"/>
                <a:cs typeface="Mangal" panose="02040503050203030202" pitchFamily="18" charset="0"/>
              </a:endParaRPr>
            </a:p>
            <a:p>
              <a:pPr algn="ctr"/>
              <a:r>
                <a:rPr lang="en-IN" sz="1700" b="1" i="0" u="sng" strike="noStrike" cap="none" dirty="0">
                  <a:solidFill>
                    <a:schemeClr val="bg1"/>
                  </a:solidFill>
                  <a:latin typeface="Calibri"/>
                  <a:ea typeface="Calibri"/>
                  <a:cs typeface="Calibri"/>
                  <a:sym typeface="Calibri"/>
                </a:rPr>
                <a:t>(Syllabus: GS Paper </a:t>
              </a:r>
              <a:r>
                <a:rPr lang="en-IN" sz="1700" b="1" u="sng" dirty="0">
                  <a:solidFill>
                    <a:schemeClr val="bg1"/>
                  </a:solidFill>
                  <a:latin typeface="Calibri"/>
                  <a:ea typeface="Calibri"/>
                  <a:cs typeface="Calibri"/>
                  <a:sym typeface="Calibri"/>
                </a:rPr>
                <a:t>2 </a:t>
              </a:r>
              <a:r>
                <a:rPr lang="en-IN" sz="1700" b="1" i="0" u="sng" strike="noStrike" cap="none" dirty="0">
                  <a:solidFill>
                    <a:schemeClr val="bg1"/>
                  </a:solidFill>
                  <a:latin typeface="Calibri"/>
                  <a:ea typeface="Calibri"/>
                  <a:cs typeface="Calibri"/>
                  <a:sym typeface="Calibri"/>
                </a:rPr>
                <a:t>– Government Schemes)</a:t>
              </a:r>
              <a:endParaRPr sz="1700" b="1" i="0" u="sng" strike="noStrike" cap="none" dirty="0">
                <a:solidFill>
                  <a:schemeClr val="bg1"/>
                </a:solidFill>
                <a:latin typeface="Calibri"/>
                <a:ea typeface="Calibri"/>
                <a:cs typeface="Calibri"/>
                <a:sym typeface="Calibri"/>
              </a:endParaRPr>
            </a:p>
          </p:txBody>
        </p:sp>
      </p:grpSp>
      <p:sp>
        <p:nvSpPr>
          <p:cNvPr id="164" name="Google Shape;164;g239aa415aa5_0_64"/>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65" name="Google Shape;165;g239aa415aa5_0_64" descr="A blue sky with clouds&#10;&#10;Description automatically generated with medium confidence"/>
          <p:cNvPicPr preferRelativeResize="0"/>
          <p:nvPr/>
        </p:nvPicPr>
        <p:blipFill rotWithShape="1">
          <a:blip r:embed="rId6">
            <a:alphaModFix amt="70000"/>
          </a:blip>
          <a:srcRect l="4795" t="5962"/>
          <a:stretch/>
        </p:blipFill>
        <p:spPr>
          <a:xfrm>
            <a:off x="260066" y="1501157"/>
            <a:ext cx="9410405" cy="5436465"/>
          </a:xfrm>
          <a:prstGeom prst="rect">
            <a:avLst/>
          </a:prstGeom>
          <a:noFill/>
          <a:ln>
            <a:noFill/>
          </a:ln>
        </p:spPr>
      </p:pic>
      <p:sp>
        <p:nvSpPr>
          <p:cNvPr id="6" name="TextBox 5">
            <a:extLst>
              <a:ext uri="{FF2B5EF4-FFF2-40B4-BE49-F238E27FC236}">
                <a16:creationId xmlns:a16="http://schemas.microsoft.com/office/drawing/2014/main" id="{26F66C95-6C18-2A41-A610-69BAACCC1618}"/>
              </a:ext>
            </a:extLst>
          </p:cNvPr>
          <p:cNvSpPr txBox="1"/>
          <p:nvPr/>
        </p:nvSpPr>
        <p:spPr>
          <a:xfrm>
            <a:off x="194989" y="1997645"/>
            <a:ext cx="9475482" cy="3970318"/>
          </a:xfrm>
          <a:prstGeom prst="rect">
            <a:avLst/>
          </a:prstGeom>
          <a:noFill/>
        </p:spPr>
        <p:txBody>
          <a:bodyPr wrap="square">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Union Minister of Fisheries, Animal Husbandry and Dairying, chaired a National KCC Conference recently, to boost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Kisan Credit Card (KCC)</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saturation among animal husbandry and dairy farmers.</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Kisan Credit Card (KCC)</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a:spcBef>
                <a:spcPts val="0"/>
              </a:spcBef>
              <a:spcAft>
                <a:spcPts val="0"/>
              </a:spcAft>
              <a:buFont typeface="Arial" panose="020B0604020202020204" pitchFamily="34" charset="0"/>
              <a:buChar char="•"/>
            </a:pPr>
            <a:r>
              <a:rPr lang="en-GB" sz="12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Nodal Ministry</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Ministry of Fisheries, Animal Husbandry and Dairying.</a:t>
            </a:r>
          </a:p>
          <a:p>
            <a:pPr marL="171450" indent="-171450" algn="just" rtl="0">
              <a:spcBef>
                <a:spcPts val="0"/>
              </a:spcBef>
              <a:spcAft>
                <a:spcPts val="0"/>
              </a:spcAft>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Origin</a:t>
            </a:r>
            <a:r>
              <a:rPr lang="en-US" sz="1200" b="0" i="0" u="none" strike="noStrike" dirty="0">
                <a:solidFill>
                  <a:srgbClr val="000000"/>
                </a:solidFill>
                <a:effectLst/>
                <a:latin typeface="Calibri" panose="020F0502020204030204" pitchFamily="34" charset="0"/>
              </a:rPr>
              <a:t>: It was introduced in 1998 </a:t>
            </a:r>
            <a:r>
              <a:rPr lang="en-US" sz="1200" b="1" i="0" u="none" strike="noStrike" dirty="0">
                <a:solidFill>
                  <a:srgbClr val="000000"/>
                </a:solidFill>
                <a:effectLst/>
                <a:latin typeface="Calibri" panose="020F0502020204030204" pitchFamily="34" charset="0"/>
              </a:rPr>
              <a:t>based on a model scheme prepared by the National Bank for Agriculture and Rural Development (NABARD).</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a:spcBef>
                <a:spcPts val="0"/>
              </a:spcBef>
              <a:spcAft>
                <a:spcPts val="0"/>
              </a:spcAft>
              <a:buFont typeface="Arial" panose="020B0604020202020204" pitchFamily="34" charset="0"/>
              <a:buChar char="•"/>
            </a:pPr>
            <a:r>
              <a:rPr lang="en-GB" sz="12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Implementing Agencies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Commercial Banks, Regional Rural Banks (RRBs), Small Finance Banks &amp; Cooperatives</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a:spcBef>
                <a:spcPts val="0"/>
              </a:spcBef>
              <a:spcAft>
                <a:spcPts val="0"/>
              </a:spcAft>
              <a:buFont typeface="Arial" panose="020B0604020202020204" pitchFamily="34" charset="0"/>
              <a:buChar char="•"/>
            </a:pPr>
            <a:r>
              <a:rPr lang="en-GB" sz="12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Objectives: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meet the short-term credit requirement for cultivation.</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447675" indent="-285750" algn="just" rtl="0">
              <a:spcBef>
                <a:spcPts val="0"/>
              </a:spcBef>
              <a:spcAft>
                <a:spcPts val="0"/>
              </a:spcAft>
              <a:buFont typeface="Courier New" panose="02070309020205020404" pitchFamily="49" charset="0"/>
              <a:buChar char="o"/>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manage post-harvest expenses.</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447675" indent="-285750" algn="just" rtl="0">
              <a:spcBef>
                <a:spcPts val="0"/>
              </a:spcBef>
              <a:spcAft>
                <a:spcPts val="0"/>
              </a:spcAft>
              <a:buFont typeface="Courier New" panose="02070309020205020404" pitchFamily="49" charset="0"/>
              <a:buChar char="o"/>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meet the consumption requirement of the farmer’s household.</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Key Features</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KCC offers several benefits,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including an ATM-enabled </a:t>
            </a:r>
            <a:r>
              <a:rPr lang="en-GB" sz="1200" b="1"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RuPay</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Card</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simplified documentation, automatic limit escalation, and unrestricted withdrawals within the set limit.</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Expansion of Eligibility</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2004, the eligibility criteria for the program were broadened to encompass farmers' requirements for investment credit, covering both agricultural and non-farm activities.</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Diverse Financial Support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KCC caters to various financial needs of farmers, such as post-harvest expenses, loans for selling produce, and meeting household consumption requirements.</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Flexible Repayment Schedule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repayment period under KCC is determined based on the crop's harvesting and marketing duration, offering flexibility to farmers.</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Loan Duration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KCC provides short-term agriculture loans with a maximum tenure of 1 year and long-term loans with a duration of up to 5 years.</a:t>
            </a:r>
          </a:p>
        </p:txBody>
      </p:sp>
      <p:pic>
        <p:nvPicPr>
          <p:cNvPr id="3" name="Picture 2">
            <a:extLst>
              <a:ext uri="{FF2B5EF4-FFF2-40B4-BE49-F238E27FC236}">
                <a16:creationId xmlns:a16="http://schemas.microsoft.com/office/drawing/2014/main" id="{CB2B1B3E-6455-DE49-C95F-186EA16F2637}"/>
              </a:ext>
            </a:extLst>
          </p:cNvPr>
          <p:cNvPicPr>
            <a:picLocks noChangeAspect="1"/>
          </p:cNvPicPr>
          <p:nvPr/>
        </p:nvPicPr>
        <p:blipFill>
          <a:blip r:embed="rId7"/>
          <a:stretch>
            <a:fillRect/>
          </a:stretch>
        </p:blipFill>
        <p:spPr>
          <a:xfrm>
            <a:off x="246294" y="1086835"/>
            <a:ext cx="9371401" cy="910810"/>
          </a:xfrm>
          <a:prstGeom prst="rect">
            <a:avLst/>
          </a:prstGeom>
        </p:spPr>
      </p:pic>
    </p:spTree>
    <p:extLst>
      <p:ext uri="{BB962C8B-B14F-4D97-AF65-F5344CB8AC3E}">
        <p14:creationId xmlns:p14="http://schemas.microsoft.com/office/powerpoint/2010/main" val="3725411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grpSp>
        <p:nvGrpSpPr>
          <p:cNvPr id="186" name="Google Shape;186;g23161116da9_0_50"/>
          <p:cNvGrpSpPr/>
          <p:nvPr/>
        </p:nvGrpSpPr>
        <p:grpSpPr>
          <a:xfrm>
            <a:off x="13772" y="0"/>
            <a:ext cx="9906000" cy="6858001"/>
            <a:chOff x="0" y="0"/>
            <a:chExt cx="9906000" cy="6858001"/>
          </a:xfrm>
        </p:grpSpPr>
        <p:pic>
          <p:nvPicPr>
            <p:cNvPr id="187" name="Google Shape;187;g23161116da9_0_50"/>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188" name="Google Shape;188;g23161116da9_0_50"/>
            <p:cNvPicPr preferRelativeResize="0"/>
            <p:nvPr/>
          </p:nvPicPr>
          <p:blipFill rotWithShape="1">
            <a:blip r:embed="rId4">
              <a:alphaModFix/>
            </a:blip>
            <a:srcRect/>
            <a:stretch/>
          </p:blipFill>
          <p:spPr>
            <a:xfrm>
              <a:off x="2748304" y="119037"/>
              <a:ext cx="6816613" cy="1084282"/>
            </a:xfrm>
            <a:prstGeom prst="rect">
              <a:avLst/>
            </a:prstGeom>
            <a:noFill/>
            <a:ln>
              <a:noFill/>
            </a:ln>
          </p:spPr>
        </p:pic>
        <p:pic>
          <p:nvPicPr>
            <p:cNvPr id="189" name="Google Shape;189;g23161116da9_0_50"/>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190" name="Google Shape;190;g23161116da9_0_50"/>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Sept 14</a:t>
              </a:r>
              <a:endParaRPr sz="1300" b="0" i="0" u="none" strike="noStrike" cap="none" dirty="0">
                <a:solidFill>
                  <a:schemeClr val="lt1"/>
                </a:solidFill>
                <a:latin typeface="Arial"/>
                <a:ea typeface="Arial"/>
                <a:cs typeface="Arial"/>
                <a:sym typeface="Arial"/>
              </a:endParaRPr>
            </a:p>
          </p:txBody>
        </p:sp>
        <p:sp>
          <p:nvSpPr>
            <p:cNvPr id="191" name="Google Shape;191;g23161116da9_0_50"/>
            <p:cNvSpPr txBox="1"/>
            <p:nvPr/>
          </p:nvSpPr>
          <p:spPr>
            <a:xfrm>
              <a:off x="189749" y="308028"/>
              <a:ext cx="1917600" cy="400069"/>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latin typeface="Calibri"/>
                  <a:ea typeface="Calibri"/>
                  <a:cs typeface="Calibri"/>
                  <a:sym typeface="Calibri"/>
                </a:rPr>
                <a:t>DTE</a:t>
              </a:r>
            </a:p>
          </p:txBody>
        </p:sp>
        <p:sp>
          <p:nvSpPr>
            <p:cNvPr id="192" name="Google Shape;192;g23161116da9_0_50"/>
            <p:cNvSpPr txBox="1"/>
            <p:nvPr/>
          </p:nvSpPr>
          <p:spPr>
            <a:xfrm>
              <a:off x="3219450" y="311228"/>
              <a:ext cx="59055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i="0" u="sng" strike="noStrike" cap="none" dirty="0">
                  <a:solidFill>
                    <a:srgbClr val="FFFFFF"/>
                  </a:solidFill>
                  <a:latin typeface="Calibri"/>
                  <a:ea typeface="Calibri"/>
                  <a:cs typeface="Calibri"/>
                  <a:sym typeface="Calibri"/>
                </a:rPr>
                <a:t>AFRICAN SWINE FEVER</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rgbClr val="FFFFFF"/>
                  </a:solidFill>
                  <a:latin typeface="Calibri"/>
                  <a:ea typeface="Calibri"/>
                  <a:cs typeface="Calibri"/>
                  <a:sym typeface="Calibri"/>
                </a:rPr>
                <a:t>(Syllabus: GS Paper 3</a:t>
              </a:r>
              <a:r>
                <a:rPr lang="en-IN" b="1" u="sng" dirty="0">
                  <a:solidFill>
                    <a:srgbClr val="FFFFFF"/>
                  </a:solidFill>
                  <a:latin typeface="Calibri"/>
                  <a:ea typeface="Calibri"/>
                  <a:cs typeface="Calibri"/>
                  <a:sym typeface="Calibri"/>
                </a:rPr>
                <a:t> </a:t>
              </a:r>
              <a:r>
                <a:rPr lang="en-IN" sz="1400" b="1" i="0" u="sng" strike="noStrike" cap="none" dirty="0">
                  <a:solidFill>
                    <a:srgbClr val="FFFFFF"/>
                  </a:solidFill>
                  <a:latin typeface="Calibri"/>
                  <a:ea typeface="Calibri"/>
                  <a:cs typeface="Calibri"/>
                  <a:sym typeface="Calibri"/>
                </a:rPr>
                <a:t>– Sci &amp; Tech)</a:t>
              </a:r>
              <a:endParaRPr sz="1400" b="1" i="0" u="sng" strike="noStrike" cap="none" dirty="0">
                <a:solidFill>
                  <a:srgbClr val="FFFFFF"/>
                </a:solidFill>
                <a:latin typeface="Calibri"/>
                <a:ea typeface="Calibri"/>
                <a:cs typeface="Calibri"/>
                <a:sym typeface="Calibri"/>
              </a:endParaRPr>
            </a:p>
          </p:txBody>
        </p:sp>
      </p:grpSp>
      <p:sp>
        <p:nvSpPr>
          <p:cNvPr id="193" name="Google Shape;193;g23161116da9_0_50"/>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94" name="Google Shape;194;g23161116da9_0_50" descr="A blue sky with clouds&#10;&#10;Description automatically generated with medium confidence"/>
          <p:cNvPicPr preferRelativeResize="0"/>
          <p:nvPr/>
        </p:nvPicPr>
        <p:blipFill rotWithShape="1">
          <a:blip r:embed="rId6">
            <a:alphaModFix amt="70000"/>
          </a:blip>
          <a:srcRect l="3353" t="7179"/>
          <a:stretch/>
        </p:blipFill>
        <p:spPr>
          <a:xfrm>
            <a:off x="327311" y="973028"/>
            <a:ext cx="9332925" cy="6083632"/>
          </a:xfrm>
          <a:prstGeom prst="rect">
            <a:avLst/>
          </a:prstGeom>
          <a:noFill/>
          <a:ln>
            <a:noFill/>
          </a:ln>
        </p:spPr>
      </p:pic>
      <p:sp>
        <p:nvSpPr>
          <p:cNvPr id="195" name="Google Shape;195;g23161116da9_0_50"/>
          <p:cNvSpPr txBox="1"/>
          <p:nvPr/>
        </p:nvSpPr>
        <p:spPr>
          <a:xfrm>
            <a:off x="306884" y="1825005"/>
            <a:ext cx="4732255" cy="4616618"/>
          </a:xfrm>
          <a:prstGeom prst="rect">
            <a:avLst/>
          </a:prstGeom>
          <a:noFill/>
          <a:ln>
            <a:noFill/>
          </a:ln>
        </p:spPr>
        <p:txBody>
          <a:bodyPr spcFirstLastPara="1" wrap="square" lIns="91425" tIns="91425" rIns="91425" bIns="91425" anchor="t" anchorCtr="0">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Recently, the African swine fever reached the Far North.</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African Swine Fever (ASF)</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Initial Detection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ASF was first identified in Africa during the 1920s.</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Highly Contagious and Lethal</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This disease is extremely contagious and almost always fatal for infected animals.</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Target Species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ASF affects both domestic and wild pigs, typically leading to an acute form of </a:t>
            </a:r>
            <a:r>
              <a:rPr lang="en-GB" sz="1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hemorrhagic</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fever.</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Mortality Rate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mortality rate approaches 100%, and since there is no cure for the fever, the primary containment method is culling infected animals.</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 Threat to Humans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ASF is not transmissible to humans; it exclusively spreads among animals.</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Historical Distribution</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Historically, outbreaks have been documented in Africa and regions of Europe, South America, and the Caribbean.</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Recent Global Spread</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Since 2007, ASF has been reported in numerous countries across Africa, Asia, and Europe, affecting both domestic and wild pig populations.</a:t>
            </a:r>
          </a:p>
          <a:p>
            <a:pPr marL="285750" indent="-2857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OIE Listing</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ASF is listed as a disease in the World Organisation for Animal Health (OIE) Terrestrial Animal Health Code, mandating its reporting to the OIE.</a:t>
            </a:r>
          </a:p>
          <a:p>
            <a:pPr marL="285750" indent="-285750" algn="just">
              <a:buFont typeface="Arial" panose="020B0604020202020204" pitchFamily="34" charset="0"/>
              <a:buChar char="•"/>
            </a:pPr>
            <a:r>
              <a:rPr lang="en-GB" sz="12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Lack of Vaccine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Currently, there is no effective vaccine available to combat ASF.</a:t>
            </a:r>
            <a:endParaRPr lang="en-IN" sz="12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E31568E-FF2E-6BA9-C22E-6291BE00E8D2}"/>
              </a:ext>
            </a:extLst>
          </p:cNvPr>
          <p:cNvPicPr>
            <a:picLocks noChangeAspect="1"/>
          </p:cNvPicPr>
          <p:nvPr/>
        </p:nvPicPr>
        <p:blipFill>
          <a:blip r:embed="rId7"/>
          <a:stretch>
            <a:fillRect/>
          </a:stretch>
        </p:blipFill>
        <p:spPr>
          <a:xfrm>
            <a:off x="368166" y="1053929"/>
            <a:ext cx="9210523" cy="814406"/>
          </a:xfrm>
          <a:prstGeom prst="rect">
            <a:avLst/>
          </a:prstGeom>
        </p:spPr>
      </p:pic>
      <p:pic>
        <p:nvPicPr>
          <p:cNvPr id="3" name="Picture 2">
            <a:extLst>
              <a:ext uri="{FF2B5EF4-FFF2-40B4-BE49-F238E27FC236}">
                <a16:creationId xmlns:a16="http://schemas.microsoft.com/office/drawing/2014/main" id="{E762ACF8-B002-A642-3136-CACD4E4FFBC1}"/>
              </a:ext>
            </a:extLst>
          </p:cNvPr>
          <p:cNvPicPr>
            <a:picLocks noChangeAspect="1"/>
          </p:cNvPicPr>
          <p:nvPr/>
        </p:nvPicPr>
        <p:blipFill rotWithShape="1">
          <a:blip r:embed="rId8"/>
          <a:srcRect r="2351" b="3185"/>
          <a:stretch/>
        </p:blipFill>
        <p:spPr>
          <a:xfrm>
            <a:off x="5057007" y="1865119"/>
            <a:ext cx="4503813" cy="461661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grpSp>
        <p:nvGrpSpPr>
          <p:cNvPr id="201" name="Google Shape;201;g260b3d91830_0_27"/>
          <p:cNvGrpSpPr/>
          <p:nvPr/>
        </p:nvGrpSpPr>
        <p:grpSpPr>
          <a:xfrm>
            <a:off x="248193" y="0"/>
            <a:ext cx="9657359" cy="6858001"/>
            <a:chOff x="0" y="0"/>
            <a:chExt cx="9906000" cy="6858001"/>
          </a:xfrm>
        </p:grpSpPr>
        <p:pic>
          <p:nvPicPr>
            <p:cNvPr id="202" name="Google Shape;202;g260b3d91830_0_27"/>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203" name="Google Shape;203;g260b3d91830_0_27"/>
            <p:cNvPicPr preferRelativeResize="0"/>
            <p:nvPr/>
          </p:nvPicPr>
          <p:blipFill rotWithShape="1">
            <a:blip r:embed="rId4">
              <a:alphaModFix/>
            </a:blip>
            <a:srcRect/>
            <a:stretch/>
          </p:blipFill>
          <p:spPr>
            <a:xfrm>
              <a:off x="2748304" y="61887"/>
              <a:ext cx="6816613" cy="1084282"/>
            </a:xfrm>
            <a:prstGeom prst="rect">
              <a:avLst/>
            </a:prstGeom>
            <a:noFill/>
            <a:ln>
              <a:noFill/>
            </a:ln>
          </p:spPr>
        </p:pic>
        <p:sp>
          <p:nvSpPr>
            <p:cNvPr id="204" name="Google Shape;204;g260b3d91830_0_27"/>
            <p:cNvSpPr txBox="1"/>
            <p:nvPr/>
          </p:nvSpPr>
          <p:spPr>
            <a:xfrm>
              <a:off x="3233750" y="277482"/>
              <a:ext cx="5929200" cy="661800"/>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chemeClr val="dk1"/>
                </a:buClr>
                <a:buSzPts val="1100"/>
                <a:buFont typeface="Arial"/>
                <a:buNone/>
              </a:pPr>
              <a:r>
                <a:rPr lang="en-IN" sz="1700" b="1" i="0" u="sng" strike="noStrike" cap="none" dirty="0">
                  <a:solidFill>
                    <a:srgbClr val="FFFFFF"/>
                  </a:solidFill>
                  <a:latin typeface="Calibri"/>
                  <a:ea typeface="Calibri"/>
                  <a:cs typeface="Calibri"/>
                  <a:sym typeface="Calibri"/>
                </a:rPr>
                <a:t>SCO &amp; QUAD</a:t>
              </a:r>
              <a:endParaRPr sz="1700" b="1" i="0" u="sng" strike="noStrike" cap="none" dirty="0">
                <a:solidFill>
                  <a:srgbClr val="FFFFFF"/>
                </a:solidFill>
                <a:latin typeface="Calibri"/>
                <a:ea typeface="Calibri"/>
                <a:cs typeface="Calibri"/>
                <a:sym typeface="Calibri"/>
              </a:endParaRPr>
            </a:p>
            <a:p>
              <a:pPr marL="152400" marR="0" lvl="0" indent="0" algn="ctr" rtl="0">
                <a:lnSpc>
                  <a:spcPct val="100000"/>
                </a:lnSpc>
                <a:spcBef>
                  <a:spcPts val="0"/>
                </a:spcBef>
                <a:spcAft>
                  <a:spcPts val="0"/>
                </a:spcAft>
                <a:buClr>
                  <a:srgbClr val="000000"/>
                </a:buClr>
                <a:buSzPts val="1400"/>
                <a:buFont typeface="Arial"/>
                <a:buNone/>
              </a:pPr>
              <a:r>
                <a:rPr lang="en-IN" sz="1400" b="1" i="0" u="sng" strike="noStrike" cap="none" dirty="0">
                  <a:solidFill>
                    <a:schemeClr val="lt1"/>
                  </a:solidFill>
                  <a:latin typeface="Calibri"/>
                  <a:ea typeface="Calibri"/>
                  <a:cs typeface="Calibri"/>
                  <a:sym typeface="Calibri"/>
                </a:rPr>
                <a:t>(Syllabus: GS Paper 2</a:t>
              </a:r>
              <a:r>
                <a:rPr lang="en-IN" b="1" u="sng" dirty="0">
                  <a:solidFill>
                    <a:schemeClr val="lt1"/>
                  </a:solidFill>
                  <a:latin typeface="Calibri"/>
                  <a:ea typeface="Calibri"/>
                  <a:cs typeface="Calibri"/>
                  <a:sym typeface="Calibri"/>
                </a:rPr>
                <a:t> – IR</a:t>
              </a:r>
              <a:r>
                <a:rPr lang="en-IN" sz="1400" b="1" i="0" u="sng" strike="noStrike" cap="none" dirty="0">
                  <a:solidFill>
                    <a:schemeClr val="lt1"/>
                  </a:solidFill>
                  <a:latin typeface="Calibri"/>
                  <a:ea typeface="Calibri"/>
                  <a:cs typeface="Calibri"/>
                  <a:sym typeface="Calibri"/>
                </a:rPr>
                <a:t>)</a:t>
              </a:r>
              <a:endParaRPr sz="1400" b="1" i="0" u="sng" strike="noStrike" cap="none" dirty="0">
                <a:solidFill>
                  <a:srgbClr val="FFFFFF"/>
                </a:solidFill>
                <a:latin typeface="Calibri"/>
                <a:ea typeface="Calibri"/>
                <a:cs typeface="Calibri"/>
                <a:sym typeface="Calibri"/>
              </a:endParaRPr>
            </a:p>
          </p:txBody>
        </p:sp>
        <p:pic>
          <p:nvPicPr>
            <p:cNvPr id="205" name="Google Shape;205;g260b3d91830_0_27"/>
            <p:cNvPicPr preferRelativeResize="0"/>
            <p:nvPr/>
          </p:nvPicPr>
          <p:blipFill rotWithShape="1">
            <a:blip r:embed="rId5">
              <a:alphaModFix/>
            </a:blip>
            <a:srcRect/>
            <a:stretch/>
          </p:blipFill>
          <p:spPr>
            <a:xfrm rot="10800000">
              <a:off x="198064" y="178076"/>
              <a:ext cx="2793950" cy="910808"/>
            </a:xfrm>
            <a:prstGeom prst="rect">
              <a:avLst/>
            </a:prstGeom>
            <a:noFill/>
            <a:ln>
              <a:noFill/>
            </a:ln>
          </p:spPr>
        </p:pic>
        <p:sp>
          <p:nvSpPr>
            <p:cNvPr id="206" name="Google Shape;206;g260b3d91830_0_27"/>
            <p:cNvSpPr txBox="1"/>
            <p:nvPr/>
          </p:nvSpPr>
          <p:spPr>
            <a:xfrm>
              <a:off x="1894725" y="475913"/>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IN" sz="1300" b="1" i="0" u="none" strike="noStrike" cap="none" dirty="0">
                  <a:solidFill>
                    <a:schemeClr val="lt1"/>
                  </a:solidFill>
                  <a:latin typeface="Calibri"/>
                  <a:ea typeface="Calibri"/>
                  <a:cs typeface="Calibri"/>
                  <a:sym typeface="Calibri"/>
                </a:rPr>
                <a:t>Page 10</a:t>
              </a:r>
              <a:endParaRPr sz="1300" b="0" i="0" u="none" strike="noStrike" cap="none" dirty="0">
                <a:solidFill>
                  <a:schemeClr val="lt1"/>
                </a:solidFill>
                <a:latin typeface="Arial"/>
                <a:ea typeface="Arial"/>
                <a:cs typeface="Arial"/>
                <a:sym typeface="Arial"/>
              </a:endParaRPr>
            </a:p>
          </p:txBody>
        </p:sp>
        <p:sp>
          <p:nvSpPr>
            <p:cNvPr id="207" name="Google Shape;207;g260b3d91830_0_27"/>
            <p:cNvSpPr txBox="1"/>
            <p:nvPr/>
          </p:nvSpPr>
          <p:spPr>
            <a:xfrm>
              <a:off x="198064" y="423094"/>
              <a:ext cx="1917600" cy="4002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latin typeface="Calibri"/>
                  <a:ea typeface="Calibri"/>
                  <a:cs typeface="Calibri"/>
                  <a:sym typeface="Calibri"/>
                </a:rPr>
                <a:t>TIMES OF INDIA</a:t>
              </a:r>
              <a:endParaRPr sz="2000" b="0" i="0" u="none" strike="noStrike" cap="none" dirty="0">
                <a:solidFill>
                  <a:srgbClr val="000000"/>
                </a:solidFill>
                <a:latin typeface="Arial"/>
                <a:ea typeface="Arial"/>
                <a:cs typeface="Arial"/>
                <a:sym typeface="Arial"/>
              </a:endParaRPr>
            </a:p>
          </p:txBody>
        </p:sp>
      </p:grpSp>
      <p:sp>
        <p:nvSpPr>
          <p:cNvPr id="208" name="Google Shape;208;g260b3d91830_0_27"/>
          <p:cNvSpPr/>
          <p:nvPr/>
        </p:nvSpPr>
        <p:spPr>
          <a:xfrm>
            <a:off x="87311"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9" name="Google Shape;209;g260b3d91830_0_27" descr="A blue sky with clouds&#10;&#10;Description automatically generated with medium confidence"/>
          <p:cNvPicPr preferRelativeResize="0"/>
          <p:nvPr/>
        </p:nvPicPr>
        <p:blipFill rotWithShape="1">
          <a:blip r:embed="rId6">
            <a:alphaModFix amt="70000"/>
          </a:blip>
          <a:srcRect l="3817" t="6509"/>
          <a:stretch/>
        </p:blipFill>
        <p:spPr>
          <a:xfrm>
            <a:off x="497493" y="992101"/>
            <a:ext cx="9160313" cy="6279926"/>
          </a:xfrm>
          <a:prstGeom prst="rect">
            <a:avLst/>
          </a:prstGeom>
          <a:noFill/>
          <a:ln>
            <a:noFill/>
          </a:ln>
        </p:spPr>
      </p:pic>
      <p:sp>
        <p:nvSpPr>
          <p:cNvPr id="210" name="Google Shape;210;g260b3d91830_0_27"/>
          <p:cNvSpPr txBox="1"/>
          <p:nvPr/>
        </p:nvSpPr>
        <p:spPr>
          <a:xfrm>
            <a:off x="3995530" y="975392"/>
            <a:ext cx="5577500" cy="5601503"/>
          </a:xfrm>
          <a:prstGeom prst="rect">
            <a:avLst/>
          </a:prstGeom>
          <a:noFill/>
          <a:ln>
            <a:noFill/>
          </a:ln>
        </p:spPr>
        <p:txBody>
          <a:bodyPr spcFirstLastPara="1" wrap="square" lIns="90000" tIns="91425" rIns="91425" bIns="91425" anchor="t" anchorCtr="0">
            <a:spAutoFit/>
          </a:bodyPr>
          <a:lstStyle/>
          <a:p>
            <a:pPr algn="just" rtl="0">
              <a:spcBef>
                <a:spcPts val="0"/>
              </a:spcBef>
              <a:spcAft>
                <a:spcPts val="0"/>
              </a:spcAft>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Foreign Minister of India is expected to take part in both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Quad and Russia and China-led SCO meetings</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 the sidelines of the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78th session of the UN General Assembly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later this month, marking his first overseas visit following the G20 summit in Delhi that recently took place.</a:t>
            </a: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100" b="0" dirty="0">
                <a:effectLst/>
                <a:latin typeface="Calibri" panose="020F0502020204030204" pitchFamily="34" charset="0"/>
                <a:ea typeface="Calibri" panose="020F0502020204030204" pitchFamily="34" charset="0"/>
                <a:cs typeface="Calibri" panose="020F0502020204030204" pitchFamily="34" charset="0"/>
              </a:rPr>
            </a:br>
            <a:r>
              <a:rPr lang="en-IN" sz="1100" b="1" dirty="0">
                <a:latin typeface="Calibri" panose="020F0502020204030204" pitchFamily="34" charset="0"/>
                <a:ea typeface="Calibri" panose="020F0502020204030204" pitchFamily="34" charset="0"/>
                <a:cs typeface="Calibri" panose="020F0502020204030204" pitchFamily="34" charset="0"/>
              </a:rPr>
              <a:t>Quadrilateral Security Dialogue (</a:t>
            </a:r>
            <a:r>
              <a:rPr lang="en-GB" sz="1100" b="1" dirty="0">
                <a:latin typeface="Calibri" panose="020F0502020204030204" pitchFamily="34" charset="0"/>
                <a:ea typeface="Calibri" panose="020F0502020204030204" pitchFamily="34" charset="0"/>
                <a:cs typeface="Calibri" panose="020F0502020204030204" pitchFamily="34" charset="0"/>
              </a:rPr>
              <a:t>QUAD)</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is also known as the Quadrilateral Security Dialogue or simply the Quad, is a strategic forum.</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Countries</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United States, Japan, India, and Australia.</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Aim</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promote regional security and economic cooperation in the Indo-Pacific region.</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Origin of QUAD Concept</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was initially </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proposed by Japanese Prime Minister</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Shinzo Abe in 2007. Nevertheless, the initiative faced obstacles as Australia withdrew from it, seemingly influenced by Chinese pressure, which hindered its progress.</a:t>
            </a:r>
          </a:p>
          <a:p>
            <a:pPr algn="just" rtl="0">
              <a:spcBef>
                <a:spcPts val="0"/>
              </a:spcBef>
              <a:spcAft>
                <a:spcPts val="0"/>
              </a:spcAft>
            </a:pPr>
            <a:br>
              <a:rPr lang="en-GB" sz="1100" b="0" dirty="0">
                <a:effectLst/>
                <a:latin typeface="Calibri" panose="020F0502020204030204" pitchFamily="34" charset="0"/>
                <a:ea typeface="Calibri" panose="020F0502020204030204" pitchFamily="34" charset="0"/>
                <a:cs typeface="Calibri" panose="020F0502020204030204" pitchFamily="34" charset="0"/>
              </a:rPr>
            </a:b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i="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i="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i="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i="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endParaRPr lang="en-GB" sz="1100" b="1"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Shanghai Cooperation Organisation (SCO)</a:t>
            </a:r>
            <a:endParaRPr lang="en-GB" sz="11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a permanent intergovernmental international organisation of Eurasian Nations with a secretariat in Beijing.</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Formation</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 June 2001 by the leaders of China, Kazakhstan, Kyrgyzstan, Russia, Tajikistan and Uzbekistan.</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Members</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China, India, Kazakhstan, Kyrgyzstan, Russia, Pakistan, Tajikistan and Uzbekistan.</a:t>
            </a:r>
          </a:p>
          <a:p>
            <a:pPr marL="171450" indent="-171450" algn="just" rtl="0" fontAlgn="base">
              <a:spcBef>
                <a:spcPts val="0"/>
              </a:spcBef>
              <a:spcAft>
                <a:spcPts val="0"/>
              </a:spcAft>
              <a:buFont typeface="Arial" panose="020B0604020202020204" pitchFamily="34" charset="0"/>
              <a:buChar char="•"/>
            </a:pPr>
            <a:r>
              <a:rPr lang="en-GB" sz="11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Headquarter</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Shanghai (China)</a:t>
            </a:r>
          </a:p>
          <a:p>
            <a:pPr marL="171450" indent="-171450" algn="just">
              <a:buFont typeface="Arial" panose="020B0604020202020204" pitchFamily="34" charset="0"/>
              <a:buChar char="•"/>
            </a:pPr>
            <a:r>
              <a:rPr lang="en-GB" sz="11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Aim</a:t>
            </a:r>
            <a:r>
              <a:rPr lang="en-GB"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a political, economic and military organisation that aims at maintaining peace, security and stability in the region.</a:t>
            </a:r>
            <a:endParaRPr lang="en-US" sz="1100" u="sng"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11" name="Google Shape;211;g260b3d91830_0_27"/>
          <p:cNvSpPr txBox="1"/>
          <p:nvPr/>
        </p:nvSpPr>
        <p:spPr>
          <a:xfrm>
            <a:off x="960125" y="3637600"/>
            <a:ext cx="14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2" name="Google Shape;212;g260b3d91830_0_27"/>
          <p:cNvSpPr txBox="1"/>
          <p:nvPr/>
        </p:nvSpPr>
        <p:spPr>
          <a:xfrm>
            <a:off x="562300" y="3801500"/>
            <a:ext cx="14400" cy="3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D78A2F17-8B2A-FA2F-E7A5-78A0A32506E5}"/>
              </a:ext>
            </a:extLst>
          </p:cNvPr>
          <p:cNvPicPr>
            <a:picLocks noChangeAspect="1"/>
          </p:cNvPicPr>
          <p:nvPr/>
        </p:nvPicPr>
        <p:blipFill>
          <a:blip r:embed="rId7"/>
          <a:stretch>
            <a:fillRect/>
          </a:stretch>
        </p:blipFill>
        <p:spPr>
          <a:xfrm>
            <a:off x="497493" y="1027397"/>
            <a:ext cx="3423315" cy="3158104"/>
          </a:xfrm>
          <a:prstGeom prst="rect">
            <a:avLst/>
          </a:prstGeom>
        </p:spPr>
      </p:pic>
      <p:pic>
        <p:nvPicPr>
          <p:cNvPr id="9" name="Picture 8">
            <a:extLst>
              <a:ext uri="{FF2B5EF4-FFF2-40B4-BE49-F238E27FC236}">
                <a16:creationId xmlns:a16="http://schemas.microsoft.com/office/drawing/2014/main" id="{271A7FE7-A488-D6F6-D569-15DCC1D2A5B5}"/>
              </a:ext>
            </a:extLst>
          </p:cNvPr>
          <p:cNvPicPr>
            <a:picLocks noChangeAspect="1"/>
          </p:cNvPicPr>
          <p:nvPr/>
        </p:nvPicPr>
        <p:blipFill>
          <a:blip r:embed="rId8"/>
          <a:stretch>
            <a:fillRect/>
          </a:stretch>
        </p:blipFill>
        <p:spPr>
          <a:xfrm>
            <a:off x="497493" y="4220797"/>
            <a:ext cx="3413261" cy="2331418"/>
          </a:xfrm>
          <a:prstGeom prst="rect">
            <a:avLst/>
          </a:prstGeom>
        </p:spPr>
      </p:pic>
      <p:pic>
        <p:nvPicPr>
          <p:cNvPr id="11" name="Picture 10">
            <a:extLst>
              <a:ext uri="{FF2B5EF4-FFF2-40B4-BE49-F238E27FC236}">
                <a16:creationId xmlns:a16="http://schemas.microsoft.com/office/drawing/2014/main" id="{CA23751D-0FD0-EC37-8213-FBE00F56905E}"/>
              </a:ext>
            </a:extLst>
          </p:cNvPr>
          <p:cNvPicPr>
            <a:picLocks noChangeAspect="1"/>
          </p:cNvPicPr>
          <p:nvPr/>
        </p:nvPicPr>
        <p:blipFill>
          <a:blip r:embed="rId9"/>
          <a:stretch>
            <a:fillRect/>
          </a:stretch>
        </p:blipFill>
        <p:spPr>
          <a:xfrm>
            <a:off x="3942524" y="3243823"/>
            <a:ext cx="5606069" cy="158795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219" name="Google Shape;219;g26106026146_0_22"/>
          <p:cNvGrpSpPr/>
          <p:nvPr/>
        </p:nvGrpSpPr>
        <p:grpSpPr>
          <a:xfrm>
            <a:off x="13772" y="-5427"/>
            <a:ext cx="9906000" cy="7307560"/>
            <a:chOff x="0" y="0"/>
            <a:chExt cx="9906000" cy="7056658"/>
          </a:xfrm>
        </p:grpSpPr>
        <p:pic>
          <p:nvPicPr>
            <p:cNvPr id="220" name="Google Shape;220;g26106026146_0_22"/>
            <p:cNvPicPr preferRelativeResize="0"/>
            <p:nvPr/>
          </p:nvPicPr>
          <p:blipFill rotWithShape="1">
            <a:blip r:embed="rId3">
              <a:alphaModFix/>
            </a:blip>
            <a:srcRect/>
            <a:stretch/>
          </p:blipFill>
          <p:spPr>
            <a:xfrm>
              <a:off x="0" y="0"/>
              <a:ext cx="9906000" cy="6858001"/>
            </a:xfrm>
            <a:prstGeom prst="rect">
              <a:avLst/>
            </a:prstGeom>
            <a:noFill/>
            <a:ln>
              <a:noFill/>
            </a:ln>
          </p:spPr>
        </p:pic>
        <p:pic>
          <p:nvPicPr>
            <p:cNvPr id="221" name="Google Shape;221;g26106026146_0_22"/>
            <p:cNvPicPr preferRelativeResize="0"/>
            <p:nvPr/>
          </p:nvPicPr>
          <p:blipFill rotWithShape="1">
            <a:blip r:embed="rId4">
              <a:alphaModFix/>
            </a:blip>
            <a:srcRect/>
            <a:stretch/>
          </p:blipFill>
          <p:spPr>
            <a:xfrm>
              <a:off x="2790133" y="100606"/>
              <a:ext cx="6816613" cy="1084282"/>
            </a:xfrm>
            <a:prstGeom prst="rect">
              <a:avLst/>
            </a:prstGeom>
            <a:noFill/>
            <a:ln>
              <a:noFill/>
            </a:ln>
          </p:spPr>
        </p:pic>
        <p:pic>
          <p:nvPicPr>
            <p:cNvPr id="222" name="Google Shape;222;g26106026146_0_22"/>
            <p:cNvPicPr preferRelativeResize="0"/>
            <p:nvPr/>
          </p:nvPicPr>
          <p:blipFill rotWithShape="1">
            <a:blip r:embed="rId5">
              <a:alphaModFix/>
            </a:blip>
            <a:srcRect/>
            <a:stretch/>
          </p:blipFill>
          <p:spPr>
            <a:xfrm rot="10800000">
              <a:off x="189749" y="198660"/>
              <a:ext cx="2793950" cy="910808"/>
            </a:xfrm>
            <a:prstGeom prst="rect">
              <a:avLst/>
            </a:prstGeom>
            <a:noFill/>
            <a:ln>
              <a:noFill/>
            </a:ln>
          </p:spPr>
        </p:pic>
        <p:sp>
          <p:nvSpPr>
            <p:cNvPr id="223" name="Google Shape;223;g26106026146_0_22"/>
            <p:cNvSpPr txBox="1"/>
            <p:nvPr/>
          </p:nvSpPr>
          <p:spPr>
            <a:xfrm>
              <a:off x="1886410" y="496497"/>
              <a:ext cx="1162800" cy="292500"/>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chemeClr val="lt1"/>
                  </a:solidFill>
                  <a:latin typeface="Calibri"/>
                  <a:ea typeface="Calibri"/>
                  <a:cs typeface="Calibri"/>
                  <a:sym typeface="Calibri"/>
                </a:rPr>
                <a:t>Page 2</a:t>
              </a:r>
              <a:endParaRPr sz="1300" b="0" i="0" u="none" strike="noStrike" cap="none" dirty="0">
                <a:solidFill>
                  <a:schemeClr val="lt1"/>
                </a:solidFill>
                <a:latin typeface="Arial"/>
                <a:ea typeface="Arial"/>
                <a:cs typeface="Arial"/>
                <a:sym typeface="Arial"/>
              </a:endParaRPr>
            </a:p>
          </p:txBody>
        </p:sp>
        <p:sp>
          <p:nvSpPr>
            <p:cNvPr id="224" name="Google Shape;224;g26106026146_0_22"/>
            <p:cNvSpPr txBox="1"/>
            <p:nvPr/>
          </p:nvSpPr>
          <p:spPr>
            <a:xfrm>
              <a:off x="189749" y="443678"/>
              <a:ext cx="1917600" cy="326891"/>
            </a:xfrm>
            <a:prstGeom prst="rect">
              <a:avLst/>
            </a:prstGeom>
            <a:noFill/>
            <a:ln>
              <a:noFill/>
            </a:ln>
            <a:effectLst>
              <a:outerShdw blurRad="76200" sy="23000" kx="1200090" algn="br" rotWithShape="0">
                <a:srgbClr val="000000">
                  <a:alpha val="2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1" i="0" u="none" strike="noStrike" cap="none" dirty="0">
                  <a:solidFill>
                    <a:srgbClr val="000000"/>
                  </a:solidFill>
                  <a:latin typeface="Calibri"/>
                  <a:ea typeface="Calibri"/>
                  <a:cs typeface="Calibri"/>
                  <a:sym typeface="Calibri"/>
                </a:rPr>
                <a:t>ECONOMIC TIMES</a:t>
              </a:r>
              <a:endParaRPr sz="1600" b="0" i="0" u="none" strike="noStrike" cap="none" dirty="0">
                <a:solidFill>
                  <a:srgbClr val="000000"/>
                </a:solidFill>
                <a:latin typeface="Arial"/>
                <a:ea typeface="Arial"/>
                <a:cs typeface="Arial"/>
                <a:sym typeface="Arial"/>
              </a:endParaRPr>
            </a:p>
          </p:txBody>
        </p:sp>
        <p:sp>
          <p:nvSpPr>
            <p:cNvPr id="225" name="Google Shape;225;g26106026146_0_22"/>
            <p:cNvSpPr txBox="1"/>
            <p:nvPr/>
          </p:nvSpPr>
          <p:spPr>
            <a:xfrm>
              <a:off x="3245689" y="296526"/>
              <a:ext cx="5905500" cy="713272"/>
            </a:xfrm>
            <a:prstGeom prst="rect">
              <a:avLst/>
            </a:prstGeom>
            <a:noFill/>
            <a:ln>
              <a:noFill/>
            </a:ln>
          </p:spPr>
          <p:txBody>
            <a:bodyPr spcFirstLastPara="1" wrap="square" lIns="91425" tIns="91425" rIns="91425" bIns="91425" anchor="t" anchorCtr="0">
              <a:spAutoFit/>
            </a:bodyPr>
            <a:lstStyle/>
            <a:p>
              <a:pPr marL="152400" marR="0" lvl="0" indent="0" algn="ctr" rtl="0">
                <a:lnSpc>
                  <a:spcPct val="100000"/>
                </a:lnSpc>
                <a:spcBef>
                  <a:spcPts val="0"/>
                </a:spcBef>
                <a:spcAft>
                  <a:spcPts val="0"/>
                </a:spcAft>
                <a:buClr>
                  <a:srgbClr val="000000"/>
                </a:buClr>
                <a:buSzPts val="1400"/>
                <a:buFont typeface="Arial"/>
                <a:buNone/>
              </a:pPr>
              <a:r>
                <a:rPr lang="en-IN" sz="1800" b="1" i="0" u="sng" strike="noStrike" cap="none" dirty="0">
                  <a:solidFill>
                    <a:srgbClr val="FFFFFF"/>
                  </a:solidFill>
                  <a:latin typeface="Calibri"/>
                  <a:ea typeface="Calibri"/>
                  <a:cs typeface="Calibri"/>
                  <a:sym typeface="Calibri"/>
                </a:rPr>
                <a:t>CEC &amp; OTHER ECs BILL 2023</a:t>
              </a:r>
            </a:p>
            <a:p>
              <a:pPr marL="152400" marR="0" lvl="0" indent="0" algn="ctr" rtl="0">
                <a:lnSpc>
                  <a:spcPct val="100000"/>
                </a:lnSpc>
                <a:spcBef>
                  <a:spcPts val="0"/>
                </a:spcBef>
                <a:spcAft>
                  <a:spcPts val="0"/>
                </a:spcAft>
                <a:buClr>
                  <a:srgbClr val="000000"/>
                </a:buClr>
                <a:buSzPts val="1400"/>
                <a:buFont typeface="Arial"/>
                <a:buNone/>
              </a:pPr>
              <a:r>
                <a:rPr lang="en-IN" sz="1800" b="1" i="0" u="sng" strike="noStrike" cap="none" dirty="0">
                  <a:solidFill>
                    <a:srgbClr val="FFFFFF"/>
                  </a:solidFill>
                  <a:latin typeface="Calibri"/>
                  <a:ea typeface="Calibri"/>
                  <a:cs typeface="Calibri"/>
                  <a:sym typeface="Calibri"/>
                </a:rPr>
                <a:t>(Syllabus: GS Paper 2 – </a:t>
              </a:r>
              <a:r>
                <a:rPr lang="en-IN" sz="1800" b="1" u="sng" dirty="0">
                  <a:solidFill>
                    <a:srgbClr val="FFFFFF"/>
                  </a:solidFill>
                  <a:latin typeface="Calibri"/>
                  <a:ea typeface="Calibri"/>
                  <a:cs typeface="Calibri"/>
                  <a:sym typeface="Calibri"/>
                </a:rPr>
                <a:t>Polity</a:t>
              </a:r>
              <a:r>
                <a:rPr lang="en-IN" sz="1800" b="1" i="0" u="sng" strike="noStrike" cap="none" dirty="0">
                  <a:solidFill>
                    <a:srgbClr val="FFFFFF"/>
                  </a:solidFill>
                  <a:latin typeface="Calibri"/>
                  <a:ea typeface="Calibri"/>
                  <a:cs typeface="Calibri"/>
                  <a:sym typeface="Calibri"/>
                </a:rPr>
                <a:t>)</a:t>
              </a:r>
              <a:endParaRPr sz="1800" b="1" i="0" u="sng" strike="noStrike" cap="none" dirty="0">
                <a:solidFill>
                  <a:srgbClr val="FFFFFF"/>
                </a:solidFill>
                <a:latin typeface="Calibri"/>
                <a:ea typeface="Calibri"/>
                <a:cs typeface="Calibri"/>
                <a:sym typeface="Calibri"/>
              </a:endParaRPr>
            </a:p>
          </p:txBody>
        </p:sp>
        <p:pic>
          <p:nvPicPr>
            <p:cNvPr id="226" name="Google Shape;226;g26106026146_0_22" descr="A blue sky with clouds&#10;&#10;Description automatically generated with medium confidence"/>
            <p:cNvPicPr preferRelativeResize="0"/>
            <p:nvPr/>
          </p:nvPicPr>
          <p:blipFill rotWithShape="1">
            <a:blip r:embed="rId6">
              <a:alphaModFix amt="70000"/>
            </a:blip>
            <a:srcRect l="3761" t="7036"/>
            <a:stretch/>
          </p:blipFill>
          <p:spPr>
            <a:xfrm>
              <a:off x="252910" y="1009797"/>
              <a:ext cx="9353835" cy="6046861"/>
            </a:xfrm>
            <a:prstGeom prst="rect">
              <a:avLst/>
            </a:prstGeom>
            <a:noFill/>
            <a:ln>
              <a:noFill/>
            </a:ln>
          </p:spPr>
        </p:pic>
      </p:grpSp>
      <p:sp>
        <p:nvSpPr>
          <p:cNvPr id="227" name="Google Shape;227;g26106026146_0_22"/>
          <p:cNvSpPr/>
          <p:nvPr/>
        </p:nvSpPr>
        <p:spPr>
          <a:xfrm>
            <a:off x="9670472" y="0"/>
            <a:ext cx="249300"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8" name="Google Shape;228;g26106026146_0_22"/>
          <p:cNvSpPr txBox="1"/>
          <p:nvPr/>
        </p:nvSpPr>
        <p:spPr>
          <a:xfrm>
            <a:off x="4007827" y="985633"/>
            <a:ext cx="5631490" cy="4616618"/>
          </a:xfrm>
          <a:prstGeom prst="rect">
            <a:avLst/>
          </a:prstGeom>
          <a:noFill/>
          <a:ln>
            <a:noFill/>
          </a:ln>
        </p:spPr>
        <p:txBody>
          <a:bodyPr spcFirstLastPara="1" wrap="square" lIns="91425" tIns="91425" rIns="91425" bIns="91425" anchor="t" anchorCtr="0">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Context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Chief Election Commissioner</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Election Commissioners' Appointment Bill</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is scheduled to be presented on the government's agenda during the special session of Parliament.</a:t>
            </a:r>
          </a:p>
          <a:p>
            <a:pPr algn="just" rtl="0">
              <a:spcBef>
                <a:spcPts val="0"/>
              </a:spcBef>
              <a:spcAft>
                <a:spcPts val="0"/>
              </a:spcAft>
            </a:pP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CEC and Other ECs (Appointment, Conditions of Service and Term of Office) Bill, 2023</a:t>
            </a:r>
            <a:endParaRPr lang="en-GB" sz="1200" i="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indent="-171450" algn="just" rtl="0">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Background: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March of this year, the Supreme Court issued a ruling stating that a committee, </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consisting of the Prime Minister, Leader of the Opposition in the Lok Sabha, and the Chief Justice of India</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should be responsible for appointing the CEC and ECs.</a:t>
            </a:r>
          </a:p>
          <a:p>
            <a:pPr marL="171450" indent="-171450" algn="just" rtl="0">
              <a:spcBef>
                <a:spcPts val="0"/>
              </a:spcBef>
              <a:spcAft>
                <a:spcPts val="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To overcome this ruling of the SC, the government is bringing this Bill.</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algn="just"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Major features of the New Bill</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Committee Composition</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Prime Minister, the Leader of the Opposition in the Lok Sabha, and a Cabinet Minister nominated by the Prime Minister.</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Qualifications for Appointment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They should have held or currently hold a post equivalent to the rank of secretary.</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Appointments Process</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Selection Committee, consisting of the Prime Minister, the Leader of the Opposition in the Lok Sabha, and the nominated Cabinet Minister, will appoint the CEC and ECs from the prepared panel.</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Search Committee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will consist of two other members not below the rank of Secretary to the government, knowledgeable in matters related to elections.</a:t>
            </a:r>
          </a:p>
          <a:p>
            <a:pPr rtl="0">
              <a:spcBef>
                <a:spcPts val="0"/>
              </a:spcBef>
              <a:spcAft>
                <a:spcPts val="0"/>
              </a:spcAft>
            </a:pPr>
            <a:br>
              <a:rPr lang="en-GB" sz="1200" b="0" dirty="0">
                <a:effectLst/>
                <a:latin typeface="Calibri" panose="020F0502020204030204" pitchFamily="34" charset="0"/>
                <a:ea typeface="Calibri" panose="020F0502020204030204" pitchFamily="34" charset="0"/>
                <a:cs typeface="Calibri" panose="020F0502020204030204" pitchFamily="34" charset="0"/>
              </a:rPr>
            </a:br>
            <a:endPar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CED038A5-4265-DAB1-A65A-A695BA8E6BBD}"/>
              </a:ext>
            </a:extLst>
          </p:cNvPr>
          <p:cNvPicPr>
            <a:picLocks noChangeAspect="1"/>
          </p:cNvPicPr>
          <p:nvPr/>
        </p:nvPicPr>
        <p:blipFill>
          <a:blip r:embed="rId7"/>
          <a:stretch>
            <a:fillRect/>
          </a:stretch>
        </p:blipFill>
        <p:spPr>
          <a:xfrm>
            <a:off x="266681" y="1040273"/>
            <a:ext cx="3677986" cy="3933939"/>
          </a:xfrm>
          <a:prstGeom prst="rect">
            <a:avLst/>
          </a:prstGeom>
        </p:spPr>
      </p:pic>
      <p:sp>
        <p:nvSpPr>
          <p:cNvPr id="12" name="TextBox 11">
            <a:extLst>
              <a:ext uri="{FF2B5EF4-FFF2-40B4-BE49-F238E27FC236}">
                <a16:creationId xmlns:a16="http://schemas.microsoft.com/office/drawing/2014/main" id="{D4207760-980A-B37D-CF1C-6F0E20BC3D3B}"/>
              </a:ext>
            </a:extLst>
          </p:cNvPr>
          <p:cNvSpPr txBox="1"/>
          <p:nvPr/>
        </p:nvSpPr>
        <p:spPr>
          <a:xfrm>
            <a:off x="276082" y="5002118"/>
            <a:ext cx="9335034" cy="1631216"/>
          </a:xfrm>
          <a:prstGeom prst="rect">
            <a:avLst/>
          </a:prstGeom>
          <a:noFill/>
        </p:spPr>
        <p:txBody>
          <a:bodyPr wrap="square">
            <a:spAutoFit/>
          </a:bodyPr>
          <a:lstStyle/>
          <a:p>
            <a:pPr algn="just" rtl="0">
              <a:spcBef>
                <a:spcPts val="0"/>
              </a:spcBef>
              <a:spcAft>
                <a:spcPts val="0"/>
              </a:spcAft>
            </a:pP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Election Commission India</a:t>
            </a:r>
            <a:endParaRPr lang="en-GB" sz="1200" b="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About</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an autonomous constitutional body responsible for administering Union and State election processes in India.</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Establishment</a:t>
            </a:r>
            <a:r>
              <a:rPr lang="en-GB"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25th January 1950.</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Appointment</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Under Article 324 (2), the President appoints the CEC and other</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Tenure</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6 years or until they reach the age of 65 years, whichever is earlier</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Removal</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Similar to that of a Supreme Court judge</a:t>
            </a:r>
          </a:p>
          <a:p>
            <a:pPr marL="171450" indent="-171450" algn="just" rtl="0" fontAlgn="base">
              <a:spcBef>
                <a:spcPts val="0"/>
              </a:spcBef>
              <a:spcAft>
                <a:spcPts val="0"/>
              </a:spcAft>
              <a:buFont typeface="Arial" panose="020B0604020202020204" pitchFamily="34" charset="0"/>
              <a:buChar char="•"/>
            </a:pPr>
            <a:r>
              <a:rPr lang="en-GB" sz="1200" b="1" i="0" u="sng"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Aim</a:t>
            </a:r>
            <a:r>
              <a:rPr lang="en-GB"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define and control the process for elections conducted at various levels: Parliament, State Legislatures, and the offices of the President and Vice President of India</a:t>
            </a:r>
            <a:endParaRPr lang="en-IN"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3"/>
          <p:cNvPicPr preferRelativeResize="0"/>
          <p:nvPr/>
        </p:nvPicPr>
        <p:blipFill rotWithShape="1">
          <a:blip r:embed="rId3">
            <a:alphaModFix/>
          </a:blip>
          <a:srcRect/>
          <a:stretch/>
        </p:blipFill>
        <p:spPr>
          <a:xfrm>
            <a:off x="-18472" y="0"/>
            <a:ext cx="9924472" cy="6858000"/>
          </a:xfrm>
          <a:prstGeom prst="rect">
            <a:avLst/>
          </a:prstGeom>
          <a:noFill/>
          <a:ln>
            <a:noFill/>
          </a:ln>
        </p:spPr>
      </p:pic>
      <p:sp>
        <p:nvSpPr>
          <p:cNvPr id="235" name="Google Shape;235;p3"/>
          <p:cNvSpPr/>
          <p:nvPr/>
        </p:nvSpPr>
        <p:spPr>
          <a:xfrm>
            <a:off x="-1189" y="0"/>
            <a:ext cx="249382"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4"/>
          <p:cNvPicPr preferRelativeResize="0"/>
          <p:nvPr/>
        </p:nvPicPr>
        <p:blipFill rotWithShape="1">
          <a:blip r:embed="rId3">
            <a:alphaModFix/>
          </a:blip>
          <a:srcRect/>
          <a:stretch/>
        </p:blipFill>
        <p:spPr>
          <a:xfrm>
            <a:off x="0" y="2308"/>
            <a:ext cx="9753600" cy="6858000"/>
          </a:xfrm>
          <a:prstGeom prst="rect">
            <a:avLst/>
          </a:prstGeom>
          <a:noFill/>
          <a:ln>
            <a:noFill/>
          </a:ln>
        </p:spPr>
      </p:pic>
      <p:sp>
        <p:nvSpPr>
          <p:cNvPr id="241" name="Google Shape;241;p4"/>
          <p:cNvSpPr/>
          <p:nvPr/>
        </p:nvSpPr>
        <p:spPr>
          <a:xfrm>
            <a:off x="9670472" y="0"/>
            <a:ext cx="249382" cy="6858000"/>
          </a:xfrm>
          <a:prstGeom prst="rect">
            <a:avLst/>
          </a:prstGeom>
          <a:solidFill>
            <a:srgbClr val="82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3363</TotalTime>
  <Words>2891</Words>
  <Application>Microsoft Office PowerPoint</Application>
  <PresentationFormat>A4 Paper (210x297 mm)</PresentationFormat>
  <Paragraphs>203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Poppins Black</vt:lpstr>
      <vt:lpstr>Courier New</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mukul kumar</cp:lastModifiedBy>
  <cp:revision>293</cp:revision>
  <dcterms:created xsi:type="dcterms:W3CDTF">2022-07-31T13:34:33Z</dcterms:created>
  <dcterms:modified xsi:type="dcterms:W3CDTF">2023-09-14T06:04:58Z</dcterms:modified>
</cp:coreProperties>
</file>