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23" r:id="rId2"/>
    <p:sldId id="324" r:id="rId3"/>
    <p:sldId id="325" r:id="rId4"/>
    <p:sldId id="326" r:id="rId5"/>
    <p:sldId id="327" r:id="rId6"/>
  </p:sldIdLst>
  <p:sldSz cx="3292475" cy="32924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AE10C6-ADF9-4945-A9F7-47976875DAE1}">
          <p14:sldIdLst>
            <p14:sldId id="323"/>
            <p14:sldId id="324"/>
            <p14:sldId id="325"/>
            <p14:sldId id="326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37">
          <p15:clr>
            <a:srgbClr val="A4A3A4"/>
          </p15:clr>
        </p15:guide>
        <p15:guide id="2" pos="10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3F00"/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9256E4-C1A2-4AA1-9DEC-5DB46B3E9E95}" v="2" dt="2025-05-31T07:57:26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2299" y="101"/>
      </p:cViewPr>
      <p:guideLst>
        <p:guide orient="horz" pos="1037"/>
        <p:guide pos="10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1C43C-D4FF-4653-95DA-FE3146DBF22E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A06C6-D8C9-484D-8C2E-7F8B1DDD7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4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6C6-D8C9-484D-8C2E-7F8B1DDD77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7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6C6-D8C9-484D-8C2E-7F8B1DDD77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6C6-D8C9-484D-8C2E-7F8B1DDD77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8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6C6-D8C9-484D-8C2E-7F8B1DDD77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24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6C6-D8C9-484D-8C2E-7F8B1DDD77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1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6" y="538838"/>
            <a:ext cx="2798604" cy="1146269"/>
          </a:xfrm>
        </p:spPr>
        <p:txBody>
          <a:bodyPr anchor="b"/>
          <a:lstStyle>
            <a:lvl1pPr algn="ctr"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560" y="1729312"/>
            <a:ext cx="2469356" cy="794919"/>
          </a:xfrm>
        </p:spPr>
        <p:txBody>
          <a:bodyPr/>
          <a:lstStyle>
            <a:lvl1pPr marL="0" indent="0" algn="ctr">
              <a:buNone/>
              <a:defRPr sz="864"/>
            </a:lvl1pPr>
            <a:lvl2pPr marL="164638" indent="0" algn="ctr">
              <a:buNone/>
              <a:defRPr sz="720"/>
            </a:lvl2pPr>
            <a:lvl3pPr marL="329275" indent="0" algn="ctr">
              <a:buNone/>
              <a:defRPr sz="648"/>
            </a:lvl3pPr>
            <a:lvl4pPr marL="493913" indent="0" algn="ctr">
              <a:buNone/>
              <a:defRPr sz="576"/>
            </a:lvl4pPr>
            <a:lvl5pPr marL="658551" indent="0" algn="ctr">
              <a:buNone/>
              <a:defRPr sz="576"/>
            </a:lvl5pPr>
            <a:lvl6pPr marL="823189" indent="0" algn="ctr">
              <a:buNone/>
              <a:defRPr sz="576"/>
            </a:lvl6pPr>
            <a:lvl7pPr marL="987826" indent="0" algn="ctr">
              <a:buNone/>
              <a:defRPr sz="576"/>
            </a:lvl7pPr>
            <a:lvl8pPr marL="1152464" indent="0" algn="ctr">
              <a:buNone/>
              <a:defRPr sz="576"/>
            </a:lvl8pPr>
            <a:lvl9pPr marL="1317102" indent="0" algn="ctr">
              <a:buNone/>
              <a:defRPr sz="5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417-1769-435F-AFE4-E785457879CD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74D-76B5-4906-B896-7E3AE95C4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417-1769-435F-AFE4-E785457879CD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74D-76B5-4906-B896-7E3AE95C4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5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6178" y="175294"/>
            <a:ext cx="709940" cy="2790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58" y="175294"/>
            <a:ext cx="2088664" cy="2790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417-1769-435F-AFE4-E785457879CD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74D-76B5-4906-B896-7E3AE95C4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3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417-1769-435F-AFE4-E785457879CD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74D-76B5-4906-B896-7E3AE95C4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7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43" y="820833"/>
            <a:ext cx="2839760" cy="1369578"/>
          </a:xfrm>
        </p:spPr>
        <p:txBody>
          <a:bodyPr anchor="b"/>
          <a:lstStyle>
            <a:lvl1pPr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43" y="2203368"/>
            <a:ext cx="2839760" cy="720229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/>
                </a:solidFill>
              </a:defRPr>
            </a:lvl1pPr>
            <a:lvl2pPr marL="164638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2pPr>
            <a:lvl3pPr marL="329275" indent="0">
              <a:buNone/>
              <a:defRPr sz="648">
                <a:solidFill>
                  <a:schemeClr val="tx1">
                    <a:tint val="75000"/>
                  </a:schemeClr>
                </a:solidFill>
              </a:defRPr>
            </a:lvl3pPr>
            <a:lvl4pPr marL="493913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4pPr>
            <a:lvl5pPr marL="658551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5pPr>
            <a:lvl6pPr marL="823189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6pPr>
            <a:lvl7pPr marL="987826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7pPr>
            <a:lvl8pPr marL="1152464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8pPr>
            <a:lvl9pPr marL="1317102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417-1769-435F-AFE4-E785457879CD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74D-76B5-4906-B896-7E3AE95C4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3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58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815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417-1769-435F-AFE4-E785457879CD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74D-76B5-4906-B896-7E3AE95C4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8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175295"/>
            <a:ext cx="2839760" cy="6363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87" y="807114"/>
            <a:ext cx="139287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87" y="1202668"/>
            <a:ext cx="139287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816" y="807114"/>
            <a:ext cx="139973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816" y="1202668"/>
            <a:ext cx="139973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417-1769-435F-AFE4-E785457879CD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74D-76B5-4906-B896-7E3AE95C4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417-1769-435F-AFE4-E785457879CD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74D-76B5-4906-B896-7E3AE95C4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6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417-1769-435F-AFE4-E785457879CD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74D-76B5-4906-B896-7E3AE95C4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0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731" y="474056"/>
            <a:ext cx="1666815" cy="2339791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417-1769-435F-AFE4-E785457879CD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74D-76B5-4906-B896-7E3AE95C4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0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731" y="474056"/>
            <a:ext cx="1666815" cy="2339791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638" indent="0">
              <a:buNone/>
              <a:defRPr sz="1008"/>
            </a:lvl2pPr>
            <a:lvl3pPr marL="329275" indent="0">
              <a:buNone/>
              <a:defRPr sz="864"/>
            </a:lvl3pPr>
            <a:lvl4pPr marL="493913" indent="0">
              <a:buNone/>
              <a:defRPr sz="720"/>
            </a:lvl4pPr>
            <a:lvl5pPr marL="658551" indent="0">
              <a:buNone/>
              <a:defRPr sz="720"/>
            </a:lvl5pPr>
            <a:lvl6pPr marL="823189" indent="0">
              <a:buNone/>
              <a:defRPr sz="720"/>
            </a:lvl6pPr>
            <a:lvl7pPr marL="987826" indent="0">
              <a:buNone/>
              <a:defRPr sz="720"/>
            </a:lvl7pPr>
            <a:lvl8pPr marL="1152464" indent="0">
              <a:buNone/>
              <a:defRPr sz="720"/>
            </a:lvl8pPr>
            <a:lvl9pPr marL="1317102" indent="0">
              <a:buNone/>
              <a:defRPr sz="72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417-1769-435F-AFE4-E785457879CD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74D-76B5-4906-B896-7E3AE95C4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1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58" y="175295"/>
            <a:ext cx="2839760" cy="63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58" y="876469"/>
            <a:ext cx="2839760" cy="20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58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2E417-1769-435F-AFE4-E785457879CD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633" y="3051637"/>
            <a:ext cx="1111210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5310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A774D-76B5-4906-B896-7E3AE95C4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275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319" indent="-82319" algn="l" defTabSz="32927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95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594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6232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870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50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70145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783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9421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638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275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913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551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3189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826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2464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7102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77245-2035-5FFB-BBD0-FD6AE99FF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9C9AF-F72E-8AAF-F499-AF175B00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2571" y="-92152"/>
            <a:ext cx="3438473" cy="3498624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E596D6-CDCB-1750-4FBD-8350D16D2590}"/>
              </a:ext>
            </a:extLst>
          </p:cNvPr>
          <p:cNvSpPr/>
          <p:nvPr/>
        </p:nvSpPr>
        <p:spPr>
          <a:xfrm>
            <a:off x="1554300" y="3130506"/>
            <a:ext cx="206545" cy="175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FB80FC-8900-728D-B799-3B5232D7DCDA}"/>
              </a:ext>
            </a:extLst>
          </p:cNvPr>
          <p:cNvSpPr/>
          <p:nvPr/>
        </p:nvSpPr>
        <p:spPr>
          <a:xfrm>
            <a:off x="45348" y="418588"/>
            <a:ext cx="3224451" cy="271191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B2CA84-F857-1545-1F27-9F3ACACDF2B5}"/>
              </a:ext>
            </a:extLst>
          </p:cNvPr>
          <p:cNvGrpSpPr/>
          <p:nvPr/>
        </p:nvGrpSpPr>
        <p:grpSpPr>
          <a:xfrm>
            <a:off x="2837956" y="-40966"/>
            <a:ext cx="515536" cy="394058"/>
            <a:chOff x="2853396" y="-33016"/>
            <a:chExt cx="515536" cy="3940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A57F65-5CF6-0F16-0734-0650A47AE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396" y="-33016"/>
              <a:ext cx="476318" cy="39405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7528C8-B486-BC62-AC60-7EEEFA3BAB6C}"/>
                </a:ext>
              </a:extLst>
            </p:cNvPr>
            <p:cNvSpPr txBox="1"/>
            <p:nvPr/>
          </p:nvSpPr>
          <p:spPr>
            <a:xfrm>
              <a:off x="2935744" y="18759"/>
              <a:ext cx="433188" cy="169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>
                  <a:solidFill>
                    <a:schemeClr val="bg1"/>
                  </a:solidFill>
                  <a:latin typeface="Calibri bold" panose="020F0702030404030204" pitchFamily="34" charset="0"/>
                  <a:ea typeface="Calibri bold" panose="020F0702030404030204" pitchFamily="34" charset="0"/>
                  <a:cs typeface="Calibri bold" panose="020F0702030404030204" pitchFamily="34" charset="0"/>
                </a:rPr>
                <a:t>JUNE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569D86-7287-1D6F-6232-F95626101F1F}"/>
                </a:ext>
              </a:extLst>
            </p:cNvPr>
            <p:cNvSpPr txBox="1"/>
            <p:nvPr/>
          </p:nvSpPr>
          <p:spPr>
            <a:xfrm>
              <a:off x="2918800" y="94942"/>
              <a:ext cx="3281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10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14376A9-EE4E-A1DC-62A5-2CDE90A673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31037" r="6877" b="24319"/>
          <a:stretch/>
        </p:blipFill>
        <p:spPr>
          <a:xfrm>
            <a:off x="990319" y="25990"/>
            <a:ext cx="1847637" cy="3449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A40BE5-E1BB-F2FF-DB4B-17E92825F8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58" y="-40966"/>
            <a:ext cx="476318" cy="4863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F6E607-E08A-8903-D9E0-DE96748E8703}"/>
              </a:ext>
            </a:extLst>
          </p:cNvPr>
          <p:cNvSpPr/>
          <p:nvPr/>
        </p:nvSpPr>
        <p:spPr>
          <a:xfrm>
            <a:off x="39466" y="47670"/>
            <a:ext cx="410628" cy="30903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NEWS</a:t>
            </a:r>
            <a:endParaRPr lang="en-US" sz="700" dirty="0"/>
          </a:p>
        </p:txBody>
      </p:sp>
      <p:sp>
        <p:nvSpPr>
          <p:cNvPr id="9" name="Rectangle 8"/>
          <p:cNvSpPr/>
          <p:nvPr/>
        </p:nvSpPr>
        <p:spPr>
          <a:xfrm>
            <a:off x="823913" y="-615919"/>
            <a:ext cx="164465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IN" sz="9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2F1EE7-20F6-778C-91DD-BE43CA8E0886}"/>
              </a:ext>
            </a:extLst>
          </p:cNvPr>
          <p:cNvSpPr txBox="1"/>
          <p:nvPr/>
        </p:nvSpPr>
        <p:spPr>
          <a:xfrm>
            <a:off x="7011" y="406898"/>
            <a:ext cx="3314274" cy="2413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संयुक्त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राष्ट्र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महासागर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सम्मेलन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हाल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तीसरे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संयुक्त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राष्ट्र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महासागर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सम्मेलन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(UNOC 3)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ब्राज़ील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फ्रांस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संयुक्त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'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ब्लू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NDC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चैलेंज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'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लॉन्च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171450" indent="-80963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ब्लू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NDC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चैलेंज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यह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पहल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देशों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आग्रह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करती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महासागर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आधारित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समाधानों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अपने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राष्ट्रीय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स्तर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निर्धारित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योगदानों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(NDCs)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एकीकृत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महत्त्व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यह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महासागरों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जलवायु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नियंत्रण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जैव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विविधता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संरक्षण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तटीय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लचीलापन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बढ़ाने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कार्बन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अवशोषण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महत्वपूर्ण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भूमिका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वैश्विक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मान्यता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दर्शाता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इस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चुनौती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सम्मिलित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देश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छह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देश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-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ऑस्ट्रेलिया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फिजी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मेक्सिको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पलाऊ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सेशेल्स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गणराज्य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171450" indent="-80963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NDCs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स्वैच्छिक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संकल्प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देश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वैश्विक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जलवायु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परिवर्तन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प्रयासों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तहत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अपनी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ग्रीनहाउस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गैस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उत्सर्जन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करते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प्रतिबद्धताओं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उद्देश्य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पेरिस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समझौते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अंतर्गत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निर्धारित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लक्ष्यों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प्राप्त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इन्हें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संयुक्त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राष्ट्र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जलवायु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परिवर्तन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रूपरेखा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अभिसमय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(UNFCCC)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ढांचे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अंतर्गत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प्रस्तुत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विशेष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संयुक्त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राष्ट्र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जलवायु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परिवर्तन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सम्मेलन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(COP)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दौरान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जैसे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UN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जलवायु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कार्रवाई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शिखर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सम्मेलन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171450" indent="-80963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UNOC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यह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महासागर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संरक्षण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कार्रवाई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प्रोत्साहित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हेतु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वैश्विक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मंच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जिसका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प्राथमिक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उद्देश्य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सतत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विकास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लक्ष्य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14 (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नीचे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जीवन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कार्यान्वित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उद्गम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 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महासागर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जलवायु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नियंत्रण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जैव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विविधता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मानव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कल्याण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महत्वपूर्ण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भूमिका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मान्यता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संयुक्त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राष्ट्र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ढांचे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अंतर्गत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स्थापित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था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पिछले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सम्मेलन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UNOC1 (2017,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न्यूयॉर्क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महासागर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स्वास्थ्य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बहाल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स्वैच्छिक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प्रतिबद्धताओं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उजागर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354013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UNOC2 (2022,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लिस्बन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महासागर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संरक्षण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हेतु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अंतर्राष्ट्रीय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सहयोग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सुदृढ़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केंद्रित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UNOC3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उद्देश्य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स्वैच्छिक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संकल्पों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आगे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बढ़ते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उन्हें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योग्य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अंतरराष्ट्रीय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समझौतों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बदलना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महासागर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संरक्षण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वैश्विक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शासन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अंतर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संबोधित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11C693-2CBC-7616-D2B2-176423207768}"/>
              </a:ext>
            </a:extLst>
          </p:cNvPr>
          <p:cNvSpPr txBox="1"/>
          <p:nvPr/>
        </p:nvSpPr>
        <p:spPr>
          <a:xfrm>
            <a:off x="-14941" y="2752718"/>
            <a:ext cx="3336226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 startAt="2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विदेशी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न्यायाधिकरण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(Foreigners Tribunals - FTs)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हाल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असम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मुख्यमंत्री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330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घोषित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विदेशियों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बांग्लादेश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निर्वासित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किए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जाने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घोषणा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कहा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भविष्य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मामलों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विदेशी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न्यायाधिकरणों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दरकिनार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करने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हेतु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अवैध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प्रवासी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असम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निष्कासन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अधिनियम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1950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लागू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जाएगा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IN" sz="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3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77245-2035-5FFB-BBD0-FD6AE99FF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9C9AF-F72E-8AAF-F499-AF175B00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0966"/>
            <a:ext cx="3314274" cy="3384627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E596D6-CDCB-1750-4FBD-8350D16D2590}"/>
              </a:ext>
            </a:extLst>
          </p:cNvPr>
          <p:cNvSpPr/>
          <p:nvPr/>
        </p:nvSpPr>
        <p:spPr>
          <a:xfrm>
            <a:off x="1554300" y="3130506"/>
            <a:ext cx="206545" cy="175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FB80FC-8900-728D-B799-3B5232D7DCDA}"/>
              </a:ext>
            </a:extLst>
          </p:cNvPr>
          <p:cNvSpPr/>
          <p:nvPr/>
        </p:nvSpPr>
        <p:spPr>
          <a:xfrm>
            <a:off x="45348" y="418588"/>
            <a:ext cx="3224451" cy="271191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B2CA84-F857-1545-1F27-9F3ACACDF2B5}"/>
              </a:ext>
            </a:extLst>
          </p:cNvPr>
          <p:cNvGrpSpPr/>
          <p:nvPr/>
        </p:nvGrpSpPr>
        <p:grpSpPr>
          <a:xfrm>
            <a:off x="2837956" y="-40966"/>
            <a:ext cx="515536" cy="394058"/>
            <a:chOff x="2853396" y="-33016"/>
            <a:chExt cx="515536" cy="3940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A57F65-5CF6-0F16-0734-0650A47AE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396" y="-33016"/>
              <a:ext cx="476318" cy="39405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7528C8-B486-BC62-AC60-7EEEFA3BAB6C}"/>
                </a:ext>
              </a:extLst>
            </p:cNvPr>
            <p:cNvSpPr txBox="1"/>
            <p:nvPr/>
          </p:nvSpPr>
          <p:spPr>
            <a:xfrm>
              <a:off x="2935744" y="18759"/>
              <a:ext cx="433188" cy="169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>
                  <a:solidFill>
                    <a:schemeClr val="bg1"/>
                  </a:solidFill>
                  <a:latin typeface="Calibri bold" panose="020F0702030404030204" pitchFamily="34" charset="0"/>
                  <a:ea typeface="Calibri bold" panose="020F0702030404030204" pitchFamily="34" charset="0"/>
                  <a:cs typeface="Calibri bold" panose="020F0702030404030204" pitchFamily="34" charset="0"/>
                </a:rPr>
                <a:t>JUNE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569D86-7287-1D6F-6232-F95626101F1F}"/>
                </a:ext>
              </a:extLst>
            </p:cNvPr>
            <p:cNvSpPr txBox="1"/>
            <p:nvPr/>
          </p:nvSpPr>
          <p:spPr>
            <a:xfrm>
              <a:off x="2918800" y="94942"/>
              <a:ext cx="3281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10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14376A9-EE4E-A1DC-62A5-2CDE90A673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31037" r="6877" b="24319"/>
          <a:stretch/>
        </p:blipFill>
        <p:spPr>
          <a:xfrm>
            <a:off x="990319" y="25990"/>
            <a:ext cx="1847637" cy="3449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A40BE5-E1BB-F2FF-DB4B-17E92825F8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58" y="-40966"/>
            <a:ext cx="476318" cy="4863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F6E607-E08A-8903-D9E0-DE96748E8703}"/>
              </a:ext>
            </a:extLst>
          </p:cNvPr>
          <p:cNvSpPr/>
          <p:nvPr/>
        </p:nvSpPr>
        <p:spPr>
          <a:xfrm>
            <a:off x="39466" y="47670"/>
            <a:ext cx="410628" cy="30903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NEWS</a:t>
            </a:r>
            <a:endParaRPr lang="en-US" sz="700" dirty="0"/>
          </a:p>
        </p:txBody>
      </p:sp>
      <p:sp>
        <p:nvSpPr>
          <p:cNvPr id="9" name="Rectangle 8"/>
          <p:cNvSpPr/>
          <p:nvPr/>
        </p:nvSpPr>
        <p:spPr>
          <a:xfrm>
            <a:off x="823913" y="-615919"/>
            <a:ext cx="164465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IN" sz="9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867954E-6D67-A2FC-12AE-F17E41B97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E3A451-2B06-1EE3-3F2A-9524A0242EB3}"/>
              </a:ext>
            </a:extLst>
          </p:cNvPr>
          <p:cNvSpPr txBox="1"/>
          <p:nvPr/>
        </p:nvSpPr>
        <p:spPr>
          <a:xfrm>
            <a:off x="-1" y="418588"/>
            <a:ext cx="3314273" cy="2208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80963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विदेशी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न्यायाधिकरणों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इनकी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स्थापना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विदेशी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न्यायाधिकरण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आदेश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1964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अंतर्गत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थी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जिसे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विदेशी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अधिनियम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1946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धारा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3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अंतर्गत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जारी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था</a:t>
            </a:r>
            <a:endParaRPr lang="en-IN" sz="600" kern="1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उद्देश्य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राज्य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प्राधिकरणों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संदेहास्पद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विदेशियों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मामलों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न्यायनिर्णय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संदर्भित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अनुमति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देना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भौगोलिक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क्षेत्र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केवल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असम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राज्य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कार्यरत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;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अन्य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राज्य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मामलों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विदेशी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अधिनियम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अंतर्गत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निपटते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बिना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विदेशी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न्यायाधिकरणों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(FTs)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संरचना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सेवानिवृत्त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न्यायाधीशों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वकीलों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न्यायिक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अनुभव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वाले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सिविल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सेवकों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चुने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सदस्यों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द्वारा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अध्यक्षता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जाती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अधिकार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FTs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दीवानी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अदालत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समान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शक्तियाँ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होती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जैसे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गवाहों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भेजना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शपथ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पूछताछ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दस्तावेजों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मांग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।</a:t>
            </a:r>
          </a:p>
          <a:p>
            <a:pPr marL="171450" indent="-80963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अवैध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प्रवासी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असम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निष्कासन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अधिनियम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1950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यह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अधिनियम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असम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अवैध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प्रव्रजन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समस्या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संबोधित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था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विशेष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पूर्वी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पाकिस्तान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अब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बांग्लादेश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विभाजन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बाद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प्रभाव-क्षेत्र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विशेष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असम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राज्य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लक्षित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किंतु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प्रशासनिक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विवेक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आधार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यह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मेघालय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नागालैंड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कुछ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क्षेत्रों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अवैध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प्रवासी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परिभाषा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ऐसा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व्यक्ति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25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मार्च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1971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बाद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भारत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प्रवेश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भारतीय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नागरिक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नहीं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अथवा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भारतीय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नागरिकता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सिद्ध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नहीं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यह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अधिनियम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अधिकृत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अधिकारियों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जैसे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जिला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कलेक्टर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विदेशी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न्यायाधिकरणों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मामला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भेजे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बिना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निष्कासन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शुरू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अनुमति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देता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ऐतिहासिक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पृष्ठभूमि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यह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अधिनियम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विभाजन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बाद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1971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बांग्लादेश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मुक्ति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संग्राम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बड़े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पैमाने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प्रव्रजन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प्रतिक्रिया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था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4FD33A-BC22-44F4-DE51-01F3D483B1A8}"/>
              </a:ext>
            </a:extLst>
          </p:cNvPr>
          <p:cNvSpPr txBox="1"/>
          <p:nvPr/>
        </p:nvSpPr>
        <p:spPr>
          <a:xfrm>
            <a:off x="-3" y="2561491"/>
            <a:ext cx="3314272" cy="566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 startAt="3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टार्डीग्रेड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हाल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अंतरिक्ष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अंतर्राष्ट्रीय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अंतरिक्ष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स्टेशन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(ISS)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वॉयेजर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टार्डीग्रेड्स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नामक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अध्ययन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प्रारंभ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जिसका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केंद्र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टार्डीग्रेड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प्रकृति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सबसे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अधिक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सहनशील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सूक्ष्मजीवों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IN" sz="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प्रयोग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जाँचने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प्रयास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करता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ये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जीव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बाहरी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अंतरिक्ष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अत्यधिक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विकट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वातावरण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किस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जीवित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रहते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पुनर्जीवित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प्रजनन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करते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IN" sz="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77245-2035-5FFB-BBD0-FD6AE99FF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9C9AF-F72E-8AAF-F499-AF175B00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1665" y="-40966"/>
            <a:ext cx="3438473" cy="3498624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E596D6-CDCB-1750-4FBD-8350D16D2590}"/>
              </a:ext>
            </a:extLst>
          </p:cNvPr>
          <p:cNvSpPr/>
          <p:nvPr/>
        </p:nvSpPr>
        <p:spPr>
          <a:xfrm>
            <a:off x="1554300" y="3130506"/>
            <a:ext cx="206545" cy="175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FB80FC-8900-728D-B799-3B5232D7DCDA}"/>
              </a:ext>
            </a:extLst>
          </p:cNvPr>
          <p:cNvSpPr/>
          <p:nvPr/>
        </p:nvSpPr>
        <p:spPr>
          <a:xfrm>
            <a:off x="45348" y="418588"/>
            <a:ext cx="3224451" cy="271191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B2CA84-F857-1545-1F27-9F3ACACDF2B5}"/>
              </a:ext>
            </a:extLst>
          </p:cNvPr>
          <p:cNvGrpSpPr/>
          <p:nvPr/>
        </p:nvGrpSpPr>
        <p:grpSpPr>
          <a:xfrm>
            <a:off x="2837956" y="-40966"/>
            <a:ext cx="515536" cy="394058"/>
            <a:chOff x="2853396" y="-33016"/>
            <a:chExt cx="515536" cy="3940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A57F65-5CF6-0F16-0734-0650A47AE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396" y="-33016"/>
              <a:ext cx="476318" cy="39405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7528C8-B486-BC62-AC60-7EEEFA3BAB6C}"/>
                </a:ext>
              </a:extLst>
            </p:cNvPr>
            <p:cNvSpPr txBox="1"/>
            <p:nvPr/>
          </p:nvSpPr>
          <p:spPr>
            <a:xfrm>
              <a:off x="2935744" y="18759"/>
              <a:ext cx="433188" cy="169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>
                  <a:solidFill>
                    <a:schemeClr val="bg1"/>
                  </a:solidFill>
                  <a:latin typeface="Calibri bold" panose="020F0702030404030204" pitchFamily="34" charset="0"/>
                  <a:ea typeface="Calibri bold" panose="020F0702030404030204" pitchFamily="34" charset="0"/>
                  <a:cs typeface="Calibri bold" panose="020F0702030404030204" pitchFamily="34" charset="0"/>
                </a:rPr>
                <a:t>JUNE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569D86-7287-1D6F-6232-F95626101F1F}"/>
                </a:ext>
              </a:extLst>
            </p:cNvPr>
            <p:cNvSpPr txBox="1"/>
            <p:nvPr/>
          </p:nvSpPr>
          <p:spPr>
            <a:xfrm>
              <a:off x="2918800" y="94942"/>
              <a:ext cx="3281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10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14376A9-EE4E-A1DC-62A5-2CDE90A673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31037" r="6877" b="24319"/>
          <a:stretch/>
        </p:blipFill>
        <p:spPr>
          <a:xfrm>
            <a:off x="990319" y="25990"/>
            <a:ext cx="1847637" cy="3449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A40BE5-E1BB-F2FF-DB4B-17E92825F8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58" y="-40966"/>
            <a:ext cx="476318" cy="4863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F6E607-E08A-8903-D9E0-DE96748E8703}"/>
              </a:ext>
            </a:extLst>
          </p:cNvPr>
          <p:cNvSpPr/>
          <p:nvPr/>
        </p:nvSpPr>
        <p:spPr>
          <a:xfrm>
            <a:off x="39466" y="47670"/>
            <a:ext cx="410628" cy="30903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NEWS</a:t>
            </a:r>
            <a:endParaRPr lang="en-US" sz="700" dirty="0"/>
          </a:p>
        </p:txBody>
      </p:sp>
      <p:sp>
        <p:nvSpPr>
          <p:cNvPr id="9" name="Rectangle 8"/>
          <p:cNvSpPr/>
          <p:nvPr/>
        </p:nvSpPr>
        <p:spPr>
          <a:xfrm>
            <a:off x="823913" y="-615919"/>
            <a:ext cx="164465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IN" sz="9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106144-7550-7CB4-5E24-B7DF573F9964}"/>
              </a:ext>
            </a:extLst>
          </p:cNvPr>
          <p:cNvSpPr txBox="1"/>
          <p:nvPr/>
        </p:nvSpPr>
        <p:spPr>
          <a:xfrm>
            <a:off x="-15284" y="1020490"/>
            <a:ext cx="3329557" cy="68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विशेषताएँ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टार्डीग्रेड्स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पास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चार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जोड़े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मोटे-पतले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पैर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जिनमें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प्रत्येक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अंत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पंजे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ये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विशेष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मुख-पुर्जे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उपयोग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करके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शैवाल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पौधों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कोशिकाओं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सूक्ष्म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अकशेरुकी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जीवों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खाते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IN" sz="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आवास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ये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प्रायः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काई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लायकेन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पाई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जाने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पानी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पतली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परत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रहते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IN" sz="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90488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विश्व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कुछ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अत्यंत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चरम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पर्यावरणों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पाए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जाते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जिनमें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हिमालय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गहरे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समुद्री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गर्त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ज्वालामुखीय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गर्म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जलस्रोत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अंटार्कटिका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हिमाच्छादित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क्षेत्र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सम्मिलित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IN" sz="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564" y="461523"/>
            <a:ext cx="762970" cy="5488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9147470-6D43-489F-E1AC-CCB64E068AB5}"/>
              </a:ext>
            </a:extLst>
          </p:cNvPr>
          <p:cNvSpPr txBox="1"/>
          <p:nvPr/>
        </p:nvSpPr>
        <p:spPr>
          <a:xfrm>
            <a:off x="0" y="402604"/>
            <a:ext cx="2505759" cy="68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80963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टार्डीग्रेड्स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जिन्हें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सामान्यतः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"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वाटर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बियर्स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"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मॉस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पिगलेट्स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कहा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सूक्ष्म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जलीय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प्राणी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पूर्ण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विकसित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इनका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आकार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लगभग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0.5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मिमी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अपनी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अत्यधिक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सहनशीलता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प्रसिद्ध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विकासात्मक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इतिहास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लगभग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60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करोड़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वर्ष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अस्तित्व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डायनासोर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40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करोड़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वर्ष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पूर्व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BC4366-ED31-7C94-3389-3EFBC1D6FF08}"/>
              </a:ext>
            </a:extLst>
          </p:cNvPr>
          <p:cNvSpPr txBox="1"/>
          <p:nvPr/>
        </p:nvSpPr>
        <p:spPr>
          <a:xfrm>
            <a:off x="-991" y="1659976"/>
            <a:ext cx="3329558" cy="1502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 startAt="4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निकेल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इसका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उपयोग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हाल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स्थायी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सामग्री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मैक्स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प्लैंक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संस्थान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द्वारा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अध्ययन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निकेल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निष्कर्षण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हेतु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हाइड्रोजन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प्लाज़्मा-आधारित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तकनीक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प्रस्तुत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पारंपरिक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कार्बन-प्रधान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विधियों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सतत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विकल्प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सामने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171450" indent="-80963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हाइड्रोजन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प्लाज़्मा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विधि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विधि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हाइड्रोजन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गैस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इलेक्ट्रिक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फर्नेस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उपयोग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प्लाज़्मा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परिवर्तित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उत्पन्न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हाइड्रोजन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प्लाज़्मा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फिर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निकल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ऑक्साइड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अभिक्रिया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जिससे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शुद्ध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निकल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प्राप्त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—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प्रक्रिया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पारंपरिक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निष्कर्षण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विधियों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तुलना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कार्बन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डाइऑक्साइड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उत्सर्जन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नहीं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प्रमुख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लाभ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प्रत्यक्ष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CO₂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उत्सर्जन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84%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तक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कमी</a:t>
            </a:r>
            <a:endParaRPr lang="en-IN" sz="600" kern="1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358775" indent="-90488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पारंपरिक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बहु-चरणीय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विधियों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तुलना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18%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अधिक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ऊर्जा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कुशल</a:t>
            </a:r>
            <a:endParaRPr lang="en-IN" sz="600" b="1" kern="1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358775" indent="-90488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बिना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रिफाइनिंग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स्टेनलेस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स्टील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उपयुक्त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उच्च-शुद्धता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फेरोनिकेल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प्राप्त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171450" indent="-80963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निकेल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चांदी-सफेद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कठोर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नम्य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तन्य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जंग-प्रतिरोधी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धातु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जिसमें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उत्कृष्ट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ऊष्मीय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विद्युत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चालकता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होती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6098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77245-2035-5FFB-BBD0-FD6AE99FF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9C9AF-F72E-8AAF-F499-AF175B00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2978" y="-211791"/>
            <a:ext cx="3518429" cy="3573018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E596D6-CDCB-1750-4FBD-8350D16D2590}"/>
              </a:ext>
            </a:extLst>
          </p:cNvPr>
          <p:cNvSpPr/>
          <p:nvPr/>
        </p:nvSpPr>
        <p:spPr>
          <a:xfrm>
            <a:off x="1554300" y="3130506"/>
            <a:ext cx="206545" cy="175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FB80FC-8900-728D-B799-3B5232D7DCDA}"/>
              </a:ext>
            </a:extLst>
          </p:cNvPr>
          <p:cNvSpPr/>
          <p:nvPr/>
        </p:nvSpPr>
        <p:spPr>
          <a:xfrm>
            <a:off x="45348" y="418588"/>
            <a:ext cx="3224451" cy="271191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B2CA84-F857-1545-1F27-9F3ACACDF2B5}"/>
              </a:ext>
            </a:extLst>
          </p:cNvPr>
          <p:cNvGrpSpPr/>
          <p:nvPr/>
        </p:nvGrpSpPr>
        <p:grpSpPr>
          <a:xfrm>
            <a:off x="2837956" y="-40966"/>
            <a:ext cx="515536" cy="394058"/>
            <a:chOff x="2853396" y="-33016"/>
            <a:chExt cx="515536" cy="3940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A57F65-5CF6-0F16-0734-0650A47AE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396" y="-33016"/>
              <a:ext cx="476318" cy="39405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7528C8-B486-BC62-AC60-7EEEFA3BAB6C}"/>
                </a:ext>
              </a:extLst>
            </p:cNvPr>
            <p:cNvSpPr txBox="1"/>
            <p:nvPr/>
          </p:nvSpPr>
          <p:spPr>
            <a:xfrm>
              <a:off x="2935744" y="18759"/>
              <a:ext cx="433188" cy="169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>
                  <a:solidFill>
                    <a:schemeClr val="bg1"/>
                  </a:solidFill>
                  <a:latin typeface="Calibri bold" panose="020F0702030404030204" pitchFamily="34" charset="0"/>
                  <a:ea typeface="Calibri bold" panose="020F0702030404030204" pitchFamily="34" charset="0"/>
                  <a:cs typeface="Calibri bold" panose="020F0702030404030204" pitchFamily="34" charset="0"/>
                </a:rPr>
                <a:t>JUNE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569D86-7287-1D6F-6232-F95626101F1F}"/>
                </a:ext>
              </a:extLst>
            </p:cNvPr>
            <p:cNvSpPr txBox="1"/>
            <p:nvPr/>
          </p:nvSpPr>
          <p:spPr>
            <a:xfrm>
              <a:off x="2918800" y="94942"/>
              <a:ext cx="3281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10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14376A9-EE4E-A1DC-62A5-2CDE90A673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31037" r="6877" b="24319"/>
          <a:stretch/>
        </p:blipFill>
        <p:spPr>
          <a:xfrm>
            <a:off x="990319" y="25990"/>
            <a:ext cx="1847637" cy="3449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A40BE5-E1BB-F2FF-DB4B-17E92825F8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58" y="-40966"/>
            <a:ext cx="476318" cy="4863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F6E607-E08A-8903-D9E0-DE96748E8703}"/>
              </a:ext>
            </a:extLst>
          </p:cNvPr>
          <p:cNvSpPr/>
          <p:nvPr/>
        </p:nvSpPr>
        <p:spPr>
          <a:xfrm>
            <a:off x="39466" y="47670"/>
            <a:ext cx="410628" cy="30903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NEWS</a:t>
            </a:r>
            <a:endParaRPr lang="en-US" sz="700" dirty="0"/>
          </a:p>
        </p:txBody>
      </p:sp>
      <p:sp>
        <p:nvSpPr>
          <p:cNvPr id="9" name="Rectangle 8"/>
          <p:cNvSpPr/>
          <p:nvPr/>
        </p:nvSpPr>
        <p:spPr>
          <a:xfrm>
            <a:off x="823913" y="-615919"/>
            <a:ext cx="164465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IN" sz="9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8210E9-AF98-CE16-3CEC-D657AD96E42F}"/>
              </a:ext>
            </a:extLst>
          </p:cNvPr>
          <p:cNvSpPr txBox="1"/>
          <p:nvPr/>
        </p:nvSpPr>
        <p:spPr>
          <a:xfrm>
            <a:off x="14206" y="394779"/>
            <a:ext cx="3300068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स्रोत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उपलब्धता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शुद्ध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प्राकृतिक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कभी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नहीं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;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सल्फाइड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लैटराइट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अयस्कों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निकाला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अक्सर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यह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तांबा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तथा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यूरेनियम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साथ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6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अनुप्रयोग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स्टेनलेस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स्टील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उत्पादन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वैश्विक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मांग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65%) —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ताकत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जंग-प्रतिरोध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टिकाऊपन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358775" indent="-90488" algn="just">
              <a:lnSpc>
                <a:spcPts val="6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निर्माण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रसोई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सामान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चिकित्सा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उपकरणों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आधारभूत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संरचना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परियोजनाओं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358775" indent="-90488" algn="just">
              <a:lnSpc>
                <a:spcPts val="6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एयरोस्पेस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रक्षा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इसकी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उच्च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ताप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प्रतिरोध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क्षमता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जैसे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जेट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इंजन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टरबाइन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सुपरएलॉय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)।</a:t>
            </a:r>
          </a:p>
          <a:p>
            <a:pPr marL="358775" indent="-90488" algn="just">
              <a:lnSpc>
                <a:spcPts val="6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प्रौद्योगिकियों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—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जैसे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सोलर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पैनल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पवन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टरबाइन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बैटरी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भंडारण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प्रणाली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नेट-ज़ीरो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लक्ष्यों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समर्थन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देती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04B827-B3C3-B85F-CDD7-7501795A6124}"/>
              </a:ext>
            </a:extLst>
          </p:cNvPr>
          <p:cNvSpPr txBox="1"/>
          <p:nvPr/>
        </p:nvSpPr>
        <p:spPr>
          <a:xfrm>
            <a:off x="7103" y="1237871"/>
            <a:ext cx="3314274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algn="just">
              <a:lnSpc>
                <a:spcPts val="6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 startAt="5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विशेष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आर्थिक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क्षेत्र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(SEZs):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हाल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भारत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सेमीकंडक्टर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इलेक्ट्रॉनिक्स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विनिर्माण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पारितंत्र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प्रोत्साहित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सरकार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महत्वपूर्ण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नीतिगत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बदलाव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करते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प्रमुख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विशेष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आर्थिक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क्षेत्र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(SEZ)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विनियमों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संशोधन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171450" indent="-80963" algn="just">
              <a:lnSpc>
                <a:spcPts val="6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प्रमुख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संशोधन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भूमि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आवश्यकता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कमी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नियम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5)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सेमीकंडक्टर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इलेक्ट्रॉनिक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घटक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निर्माण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SEZs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न्यूनतम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निरंतर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भूमि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आवश्यकता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50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हेक्टेयर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घटाकर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10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हेक्टेयर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घरेलू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आपूर्ति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अनुमति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नियम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18)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क्षेत्रों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स्थित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SEZ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इकाइयाँ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अब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घरेलू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बाजार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शुल्कों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भुगतान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बिक्री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सकती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केवल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निर्यात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सीमित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नहीं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रहेंगी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गैर-बंधक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भूमि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मानकों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ढील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नियम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7)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अनुमोदन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बोर्ड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BoA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अब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बंधक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सरकार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पट्टे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भूमि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SEZ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स्वीकृति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जिससे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भूमि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अधिग्रहण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बाधाएँ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होती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171450" indent="-80963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विशेष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आर्थिक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क्षेत्र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(SEZs)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यह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विशेष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नामित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क्षेत्र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निवेश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आकर्षित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रोज़गार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उत्पन्न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हेतु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वित्तीय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प्रोत्साहन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शिथिल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व्यावसायिक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नियम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प्रदान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6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इसका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उद्देश्य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बुनियादी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ढांचे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विनियामक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बाधाओं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दूर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जिससे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ईज़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ऑफ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डूइंग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बिजनेस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सुधार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6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भारत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पहला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निर्यात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प्रसंस्करण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क्षेत्र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(EPZ)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SEZs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पूर्ववर्ती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था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1965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कांडला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गुजरात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स्थापित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किया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गया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था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en-IN" sz="600" b="1" kern="1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268288" indent="-85725" algn="just">
              <a:lnSpc>
                <a:spcPts val="6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सरकार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2000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विदेशी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व्यापार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नीति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तहत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SEZs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शुरुआत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ताकि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EPZ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सीमाओं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दूर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6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विशेष</a:t>
            </a:r>
            <a:r>
              <a:rPr lang="en-IN" sz="600" b="1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आर्थिक</a:t>
            </a:r>
            <a:r>
              <a:rPr lang="en-IN" sz="600" b="1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क्षेत्र</a:t>
            </a:r>
            <a:r>
              <a:rPr lang="en-IN" sz="600" b="1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अधिनियम</a:t>
            </a:r>
            <a:r>
              <a:rPr lang="en-IN" sz="600" b="1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2005 </a:t>
            </a:r>
            <a:r>
              <a:rPr lang="en-IN" sz="600" b="1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b="1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SEZ </a:t>
            </a:r>
            <a:r>
              <a:rPr lang="en-IN" sz="600" b="1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नियम</a:t>
            </a:r>
            <a:r>
              <a:rPr lang="en-IN" sz="600" b="1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2006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ने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SEZ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गतिविधियों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औपचारिक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दिया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जो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चीन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मॉडल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प्रेरित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था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6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अनुमोदन</a:t>
            </a:r>
            <a:r>
              <a:rPr lang="en-IN" sz="600" b="1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बोर्ड</a:t>
            </a:r>
            <a:r>
              <a:rPr lang="en-IN" sz="600" b="1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IN" sz="600" b="1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BoA</a:t>
            </a:r>
            <a:r>
              <a:rPr lang="en-IN" sz="600" b="1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जिसकी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अध्यक्षता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वाणिज्य</a:t>
            </a:r>
            <a:r>
              <a:rPr lang="en-IN" sz="600" b="1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विभाग</a:t>
            </a:r>
            <a:r>
              <a:rPr lang="en-IN" sz="600" b="1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b="1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सचिव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करते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हैं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SEZ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अनुमोदनों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नीतियों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निगरानी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करता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6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endParaRPr lang="en-IN" sz="600" kern="1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6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77245-2035-5FFB-BBD0-FD6AE99FF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9C9AF-F72E-8AAF-F499-AF175B00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4981" y="-113263"/>
            <a:ext cx="3438473" cy="3519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E596D6-CDCB-1750-4FBD-8350D16D2590}"/>
              </a:ext>
            </a:extLst>
          </p:cNvPr>
          <p:cNvSpPr/>
          <p:nvPr/>
        </p:nvSpPr>
        <p:spPr>
          <a:xfrm>
            <a:off x="1554300" y="3130506"/>
            <a:ext cx="206545" cy="175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FB80FC-8900-728D-B799-3B5232D7DCDA}"/>
              </a:ext>
            </a:extLst>
          </p:cNvPr>
          <p:cNvSpPr/>
          <p:nvPr/>
        </p:nvSpPr>
        <p:spPr>
          <a:xfrm>
            <a:off x="45348" y="418588"/>
            <a:ext cx="3224451" cy="271191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B2CA84-F857-1545-1F27-9F3ACACDF2B5}"/>
              </a:ext>
            </a:extLst>
          </p:cNvPr>
          <p:cNvGrpSpPr/>
          <p:nvPr/>
        </p:nvGrpSpPr>
        <p:grpSpPr>
          <a:xfrm>
            <a:off x="2837956" y="-40966"/>
            <a:ext cx="515536" cy="394058"/>
            <a:chOff x="2853396" y="-33016"/>
            <a:chExt cx="515536" cy="3940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A57F65-5CF6-0F16-0734-0650A47AE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396" y="-33016"/>
              <a:ext cx="476318" cy="39405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7528C8-B486-BC62-AC60-7EEEFA3BAB6C}"/>
                </a:ext>
              </a:extLst>
            </p:cNvPr>
            <p:cNvSpPr txBox="1"/>
            <p:nvPr/>
          </p:nvSpPr>
          <p:spPr>
            <a:xfrm>
              <a:off x="2935744" y="18759"/>
              <a:ext cx="433188" cy="169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>
                  <a:solidFill>
                    <a:schemeClr val="bg1"/>
                  </a:solidFill>
                  <a:latin typeface="Calibri bold" panose="020F0702030404030204" pitchFamily="34" charset="0"/>
                  <a:ea typeface="Calibri bold" panose="020F0702030404030204" pitchFamily="34" charset="0"/>
                  <a:cs typeface="Calibri bold" panose="020F0702030404030204" pitchFamily="34" charset="0"/>
                </a:rPr>
                <a:t>JUNE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569D86-7287-1D6F-6232-F95626101F1F}"/>
                </a:ext>
              </a:extLst>
            </p:cNvPr>
            <p:cNvSpPr txBox="1"/>
            <p:nvPr/>
          </p:nvSpPr>
          <p:spPr>
            <a:xfrm>
              <a:off x="2918800" y="94942"/>
              <a:ext cx="3281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10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14376A9-EE4E-A1DC-62A5-2CDE90A673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31037" r="6877" b="24319"/>
          <a:stretch/>
        </p:blipFill>
        <p:spPr>
          <a:xfrm>
            <a:off x="990319" y="25990"/>
            <a:ext cx="1847637" cy="3449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A40BE5-E1BB-F2FF-DB4B-17E92825F8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58" y="-40966"/>
            <a:ext cx="476318" cy="4863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F6E607-E08A-8903-D9E0-DE96748E8703}"/>
              </a:ext>
            </a:extLst>
          </p:cNvPr>
          <p:cNvSpPr/>
          <p:nvPr/>
        </p:nvSpPr>
        <p:spPr>
          <a:xfrm>
            <a:off x="39466" y="47670"/>
            <a:ext cx="410628" cy="30903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NEWS</a:t>
            </a:r>
            <a:endParaRPr lang="en-US" sz="700" dirty="0"/>
          </a:p>
        </p:txBody>
      </p:sp>
      <p:sp>
        <p:nvSpPr>
          <p:cNvPr id="9" name="Rectangle 8"/>
          <p:cNvSpPr/>
          <p:nvPr/>
        </p:nvSpPr>
        <p:spPr>
          <a:xfrm>
            <a:off x="823913" y="-615919"/>
            <a:ext cx="164465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IN" sz="900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90A4E5-C7B1-EDDD-59D2-0F09FFDF50B2}"/>
              </a:ext>
            </a:extLst>
          </p:cNvPr>
          <p:cNvSpPr txBox="1"/>
          <p:nvPr/>
        </p:nvSpPr>
        <p:spPr>
          <a:xfrm>
            <a:off x="-4806" y="401996"/>
            <a:ext cx="3319080" cy="1618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 startAt="6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हींग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(Asafoetida)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हाल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हिमाचल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प्रदेश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पालमपुर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स्थित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हिमालयन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बायोरिसोर्स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टेक्नोलॉजी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संस्थान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(CSIR-IHBT)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भारत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हींग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(asafoetida)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पहले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सफल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पुष्पन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बीज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निर्माण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घोषणा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भारतीय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मिट्टी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इसकी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अनुकूलता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खेती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दिशा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महत्वपूर्ण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प्रगति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दर्शाता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171450" indent="-80963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हींग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(Asafoetida)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यह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बहुवर्षीय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जड़ी-बूटी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जिसकी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तीव्र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गंध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वाली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ओलियो-गम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रेज़िन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इसकी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जड़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निकाली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जाती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इसका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उपयोग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खानपान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आयुर्वेदिक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औषधियों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इसके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पाचन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सुगंधित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गुणों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प्राकृतिक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आवास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ईरान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अफगानिस्तान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मध्य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एशिया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शीत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शुष्क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क्षेत्र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जलवायु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परिस्थितियाँ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यह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रेतीली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अच्छी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जलनिकासी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वाली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मिट्टी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वर्षा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(300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मिमी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–4°C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40°C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तापमान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बीच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अच्छी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तरह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पनपता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182563" indent="-9207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भारत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लाहौल-स्पीति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किन्नौर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उत्तरकाशी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जैसे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उच्च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हिमालयी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क्षेत्र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उपयुक्त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कृषि-जलवायु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परिस्थितियाँ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प्रदान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करते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पालमपुर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(1,300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मीटर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ऊँचाई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हींग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सफल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घरेलु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खेती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इसकी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पारंपरिक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शीत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मरुस्थलीय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क्षेत्रों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अनुकूलन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क्षमता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दर्शाती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</a:pP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7C27B9-6BD0-5A6F-0104-7CA9E311CF91}"/>
              </a:ext>
            </a:extLst>
          </p:cNvPr>
          <p:cNvSpPr txBox="1"/>
          <p:nvPr/>
        </p:nvSpPr>
        <p:spPr>
          <a:xfrm>
            <a:off x="0" y="1853061"/>
            <a:ext cx="331908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 startAt="7"/>
            </a:pP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DRUM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वेब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ऐप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IIT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खड़गपुर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शोधकर्ताओं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शहरी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हरित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गतिशीलता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लिए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डायनामिक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रूट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प्लानिंग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(DRUM)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वेब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ऐप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विकसित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पारंपरिक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नेविगेशन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बेहतर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बनाता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यह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मार्ग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चयन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वायु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गुणवत्ता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ऊर्जा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दक्षता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भी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शामिल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171450" indent="-80963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प्रमुख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विशेषताएँ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(Key Features):</a:t>
            </a:r>
            <a:endParaRPr lang="en-IN" sz="600" kern="1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यह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ऐप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पाँच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प्रकार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मार्ग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विकल्प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प्रदान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जब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उपयोगकर्ता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मार्ग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दर्ज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तो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यह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रियल-टाइम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प्रदूषण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यातायात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डेटा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प्राप्त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इसमें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GraphHopper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जावा-आधारित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रूटिंग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इंजन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Mapbox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उपयोग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रीयल-टाइम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ट्रैफिक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डेटा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लिए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गया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68288" indent="-85725" algn="just">
              <a:lnSpc>
                <a:spcPts val="7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यह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केंद्रीय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प्रदूषण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नियंत्रण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बोर्ड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(CPCB)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विश्व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वायु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गुणवत्ता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b="1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सूचकांक</a:t>
            </a:r>
            <a:r>
              <a:rPr lang="en-IN" sz="600" b="1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(World Air Quality Index)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प्रदूषण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डेटा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प्राप्त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करता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sz="600" kern="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en-IN" sz="600" kern="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48718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21462</TotalTime>
  <Words>1897</Words>
  <Application>Microsoft Office PowerPoint</Application>
  <PresentationFormat>Custom</PresentationFormat>
  <Paragraphs>90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bold</vt:lpstr>
      <vt:lpstr>Calibri Light</vt:lpstr>
      <vt:lpstr>Courier New</vt:lpstr>
      <vt:lpstr>Nirmala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Dell Pc</cp:lastModifiedBy>
  <cp:revision>1919</cp:revision>
  <dcterms:created xsi:type="dcterms:W3CDTF">2024-09-13T10:49:45Z</dcterms:created>
  <dcterms:modified xsi:type="dcterms:W3CDTF">2025-06-10T13:30:15Z</dcterms:modified>
</cp:coreProperties>
</file>