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323" r:id="rId2"/>
    <p:sldId id="324" r:id="rId3"/>
    <p:sldId id="325" r:id="rId4"/>
    <p:sldId id="326" r:id="rId5"/>
    <p:sldId id="327" r:id="rId6"/>
  </p:sldIdLst>
  <p:sldSz cx="3292475" cy="3292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1AE10C6-ADF9-4945-A9F7-47976875DAE1}">
          <p14:sldIdLst>
            <p14:sldId id="323"/>
            <p14:sldId id="324"/>
            <p14:sldId id="325"/>
            <p14:sldId id="326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37">
          <p15:clr>
            <a:srgbClr val="A4A3A4"/>
          </p15:clr>
        </p15:guide>
        <p15:guide id="2" pos="10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3F00"/>
    <a:srgbClr val="4B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9256E4-C1A2-4AA1-9DEC-5DB46B3E9E95}" v="2" dt="2025-05-31T07:57:26.1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2639" autoAdjust="0"/>
  </p:normalViewPr>
  <p:slideViewPr>
    <p:cSldViewPr snapToGrid="0">
      <p:cViewPr>
        <p:scale>
          <a:sx n="140" d="100"/>
          <a:sy n="140" d="100"/>
        </p:scale>
        <p:origin x="1944" y="-138"/>
      </p:cViewPr>
      <p:guideLst>
        <p:guide orient="horz" pos="1037"/>
        <p:guide pos="10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61C43C-D4FF-4653-95DA-FE3146DBF22E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A06C6-D8C9-484D-8C2E-7F8B1DDD77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346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5A06C6-D8C9-484D-8C2E-7F8B1DDD77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71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5A06C6-D8C9-484D-8C2E-7F8B1DDD77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65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5A06C6-D8C9-484D-8C2E-7F8B1DDD77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38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5A06C6-D8C9-484D-8C2E-7F8B1DDD77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24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5A06C6-D8C9-484D-8C2E-7F8B1DDD773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412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936" y="538838"/>
            <a:ext cx="2798604" cy="1146269"/>
          </a:xfrm>
        </p:spPr>
        <p:txBody>
          <a:bodyPr anchor="b"/>
          <a:lstStyle>
            <a:lvl1pPr algn="ctr"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560" y="1729312"/>
            <a:ext cx="2469356" cy="794919"/>
          </a:xfrm>
        </p:spPr>
        <p:txBody>
          <a:bodyPr/>
          <a:lstStyle>
            <a:lvl1pPr marL="0" indent="0" algn="ctr">
              <a:buNone/>
              <a:defRPr sz="864"/>
            </a:lvl1pPr>
            <a:lvl2pPr marL="164638" indent="0" algn="ctr">
              <a:buNone/>
              <a:defRPr sz="720"/>
            </a:lvl2pPr>
            <a:lvl3pPr marL="329275" indent="0" algn="ctr">
              <a:buNone/>
              <a:defRPr sz="648"/>
            </a:lvl3pPr>
            <a:lvl4pPr marL="493913" indent="0" algn="ctr">
              <a:buNone/>
              <a:defRPr sz="576"/>
            </a:lvl4pPr>
            <a:lvl5pPr marL="658551" indent="0" algn="ctr">
              <a:buNone/>
              <a:defRPr sz="576"/>
            </a:lvl5pPr>
            <a:lvl6pPr marL="823189" indent="0" algn="ctr">
              <a:buNone/>
              <a:defRPr sz="576"/>
            </a:lvl6pPr>
            <a:lvl7pPr marL="987826" indent="0" algn="ctr">
              <a:buNone/>
              <a:defRPr sz="576"/>
            </a:lvl7pPr>
            <a:lvl8pPr marL="1152464" indent="0" algn="ctr">
              <a:buNone/>
              <a:defRPr sz="576"/>
            </a:lvl8pPr>
            <a:lvl9pPr marL="1317102" indent="0" algn="ctr">
              <a:buNone/>
              <a:defRPr sz="57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5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7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3" y="820833"/>
            <a:ext cx="2839760" cy="1369578"/>
          </a:xfrm>
        </p:spPr>
        <p:txBody>
          <a:bodyPr anchor="b"/>
          <a:lstStyle>
            <a:lvl1pPr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643" y="2203368"/>
            <a:ext cx="2839760" cy="720229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/>
                </a:solidFill>
              </a:defRPr>
            </a:lvl1pPr>
            <a:lvl2pPr marL="164638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2pPr>
            <a:lvl3pPr marL="329275" indent="0">
              <a:buNone/>
              <a:defRPr sz="648">
                <a:solidFill>
                  <a:schemeClr val="tx1">
                    <a:tint val="75000"/>
                  </a:schemeClr>
                </a:solidFill>
              </a:defRPr>
            </a:lvl3pPr>
            <a:lvl4pPr marL="493913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4pPr>
            <a:lvl5pPr marL="658551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5pPr>
            <a:lvl6pPr marL="823189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6pPr>
            <a:lvl7pPr marL="987826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7pPr>
            <a:lvl8pPr marL="1152464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8pPr>
            <a:lvl9pPr marL="1317102" indent="0">
              <a:buNone/>
              <a:defRPr sz="5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933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58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815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85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175295"/>
            <a:ext cx="2839760" cy="6363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87" y="807114"/>
            <a:ext cx="139287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87" y="1202668"/>
            <a:ext cx="139287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816" y="807114"/>
            <a:ext cx="139973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816" y="1202668"/>
            <a:ext cx="139973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868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105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731" y="474056"/>
            <a:ext cx="1666815" cy="2339791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80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731" y="474056"/>
            <a:ext cx="1666815" cy="2339791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638" indent="0">
              <a:buNone/>
              <a:defRPr sz="1008"/>
            </a:lvl2pPr>
            <a:lvl3pPr marL="329275" indent="0">
              <a:buNone/>
              <a:defRPr sz="864"/>
            </a:lvl3pPr>
            <a:lvl4pPr marL="493913" indent="0">
              <a:buNone/>
              <a:defRPr sz="720"/>
            </a:lvl4pPr>
            <a:lvl5pPr marL="658551" indent="0">
              <a:buNone/>
              <a:defRPr sz="720"/>
            </a:lvl5pPr>
            <a:lvl6pPr marL="823189" indent="0">
              <a:buNone/>
              <a:defRPr sz="720"/>
            </a:lvl6pPr>
            <a:lvl7pPr marL="987826" indent="0">
              <a:buNone/>
              <a:defRPr sz="720"/>
            </a:lvl7pPr>
            <a:lvl8pPr marL="1152464" indent="0">
              <a:buNone/>
              <a:defRPr sz="720"/>
            </a:lvl8pPr>
            <a:lvl9pPr marL="1317102" indent="0">
              <a:buNone/>
              <a:defRPr sz="72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1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158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6178" y="175294"/>
            <a:ext cx="709940" cy="27902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58" y="175294"/>
            <a:ext cx="2088664" cy="27902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437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58" y="175295"/>
            <a:ext cx="2839760" cy="63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58" y="876469"/>
            <a:ext cx="2839760" cy="208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58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2E417-1769-435F-AFE4-E785457879CD}" type="datetimeFigureOut">
              <a:rPr lang="en-US" smtClean="0"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633" y="3051637"/>
            <a:ext cx="1111210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5310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A774D-76B5-4906-B896-7E3AE95C44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275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319" indent="-82319" algn="l" defTabSz="32927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95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594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6232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870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50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70145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783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9421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638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275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913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551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3189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826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2464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7102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77245-2035-5FFB-BBD0-FD6AE99F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39C9AF-F72E-8AAF-F499-AF175B003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2571" y="-92152"/>
            <a:ext cx="3438473" cy="3498624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E596D6-CDCB-1750-4FBD-8350D16D2590}"/>
              </a:ext>
            </a:extLst>
          </p:cNvPr>
          <p:cNvSpPr/>
          <p:nvPr/>
        </p:nvSpPr>
        <p:spPr>
          <a:xfrm>
            <a:off x="1554300" y="3130506"/>
            <a:ext cx="206545" cy="17515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FB80FC-8900-728D-B799-3B5232D7DCDA}"/>
              </a:ext>
            </a:extLst>
          </p:cNvPr>
          <p:cNvSpPr/>
          <p:nvPr/>
        </p:nvSpPr>
        <p:spPr>
          <a:xfrm>
            <a:off x="45348" y="418588"/>
            <a:ext cx="3224451" cy="271191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B2CA84-F857-1545-1F27-9F3ACACDF2B5}"/>
              </a:ext>
            </a:extLst>
          </p:cNvPr>
          <p:cNvGrpSpPr/>
          <p:nvPr/>
        </p:nvGrpSpPr>
        <p:grpSpPr>
          <a:xfrm>
            <a:off x="2837956" y="-40966"/>
            <a:ext cx="515536" cy="394058"/>
            <a:chOff x="2853396" y="-33016"/>
            <a:chExt cx="515536" cy="39405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A57F65-5CF6-0F16-0734-0650A47AE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396" y="-33016"/>
              <a:ext cx="476318" cy="39405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7528C8-B486-BC62-AC60-7EEEFA3BAB6C}"/>
                </a:ext>
              </a:extLst>
            </p:cNvPr>
            <p:cNvSpPr txBox="1"/>
            <p:nvPr/>
          </p:nvSpPr>
          <p:spPr>
            <a:xfrm>
              <a:off x="2935744" y="18759"/>
              <a:ext cx="433188" cy="169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solidFill>
                    <a:schemeClr val="bg1"/>
                  </a:solidFill>
                  <a:latin typeface="Calibri bold" panose="020F0702030404030204" pitchFamily="34" charset="0"/>
                  <a:ea typeface="Calibri bold" panose="020F0702030404030204" pitchFamily="34" charset="0"/>
                  <a:cs typeface="Calibri bold" panose="020F0702030404030204" pitchFamily="34" charset="0"/>
                </a:rPr>
                <a:t>JUNE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569D86-7287-1D6F-6232-F95626101F1F}"/>
                </a:ext>
              </a:extLst>
            </p:cNvPr>
            <p:cNvSpPr txBox="1"/>
            <p:nvPr/>
          </p:nvSpPr>
          <p:spPr>
            <a:xfrm>
              <a:off x="2918800" y="94942"/>
              <a:ext cx="3281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/>
                <a:t>27</a:t>
              </a:r>
              <a:endParaRPr lang="en-US" sz="900" b="1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14376A9-EE4E-A1DC-62A5-2CDE90A673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2" t="31037" r="6877" b="24319"/>
          <a:stretch/>
        </p:blipFill>
        <p:spPr>
          <a:xfrm>
            <a:off x="990319" y="25990"/>
            <a:ext cx="1847637" cy="3449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A40BE5-E1BB-F2FF-DB4B-17E92825F8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958" y="-40966"/>
            <a:ext cx="476318" cy="4863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F6E607-E08A-8903-D9E0-DE96748E8703}"/>
              </a:ext>
            </a:extLst>
          </p:cNvPr>
          <p:cNvSpPr/>
          <p:nvPr/>
        </p:nvSpPr>
        <p:spPr>
          <a:xfrm>
            <a:off x="39466" y="47670"/>
            <a:ext cx="410628" cy="30903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NEWS</a:t>
            </a:r>
            <a:endParaRPr lang="en-US" sz="700" dirty="0"/>
          </a:p>
        </p:txBody>
      </p:sp>
      <p:sp>
        <p:nvSpPr>
          <p:cNvPr id="9" name="Rectangle 8"/>
          <p:cNvSpPr/>
          <p:nvPr/>
        </p:nvSpPr>
        <p:spPr>
          <a:xfrm>
            <a:off x="823913" y="-615919"/>
            <a:ext cx="164465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en-IN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95495"/>
            <a:ext cx="331427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600" b="1" dirty="0"/>
              <a:t>Civil Registration and Vital Statistics (CRVS) </a:t>
            </a:r>
            <a:r>
              <a:rPr lang="en-US" sz="600" b="1" dirty="0" smtClean="0"/>
              <a:t>: </a:t>
            </a:r>
            <a:r>
              <a:rPr lang="en-US" sz="600" dirty="0" smtClean="0"/>
              <a:t>Recently</a:t>
            </a:r>
            <a:r>
              <a:rPr lang="en-US" sz="600" dirty="0"/>
              <a:t>, governments across Asia and the Pacific pledged to achieve universal birth and death registration by 2030. This commitment was </a:t>
            </a:r>
            <a:r>
              <a:rPr lang="en-US" sz="600" dirty="0" smtClean="0"/>
              <a:t>formalized </a:t>
            </a:r>
            <a:r>
              <a:rPr lang="en-US" sz="600" dirty="0"/>
              <a:t>at the Third Ministerial Conference on </a:t>
            </a:r>
            <a:r>
              <a:rPr lang="en-US" sz="600" b="1" dirty="0"/>
              <a:t>Civil Registration and Vital Statistics (CRVS)</a:t>
            </a:r>
            <a:r>
              <a:rPr lang="en-US" sz="600" dirty="0"/>
              <a:t> held in Bangkok, Thailand. </a:t>
            </a:r>
            <a:endParaRPr lang="en-US" sz="600" dirty="0" smtClean="0"/>
          </a:p>
          <a:p>
            <a:pPr marL="171450" indent="-82550" algn="just">
              <a:buFont typeface="Arial" panose="020B0604020202020204" pitchFamily="34" charset="0"/>
              <a:buChar char="•"/>
            </a:pPr>
            <a:r>
              <a:rPr lang="en-US" sz="600" b="1" dirty="0" smtClean="0"/>
              <a:t>About CRVS : </a:t>
            </a:r>
            <a:r>
              <a:rPr lang="en-US" sz="600" dirty="0" smtClean="0"/>
              <a:t> Refers </a:t>
            </a:r>
            <a:r>
              <a:rPr lang="en-US" sz="600" dirty="0"/>
              <a:t>to the </a:t>
            </a:r>
            <a:r>
              <a:rPr lang="en-US" sz="600" b="1" dirty="0"/>
              <a:t>continuous, permanent, compulsory, and universal recording</a:t>
            </a:r>
            <a:r>
              <a:rPr lang="en-US" sz="600" dirty="0"/>
              <a:t> of key life events such as births, deaths, marriages, and divorces, as defined by the United Nations. Its importance can be understood through the following </a:t>
            </a:r>
            <a:r>
              <a:rPr lang="en-US" sz="600" dirty="0" smtClean="0"/>
              <a:t>points: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dirty="0" smtClean="0"/>
              <a:t>CRVS </a:t>
            </a:r>
            <a:r>
              <a:rPr lang="en-US" sz="600" dirty="0"/>
              <a:t>records form the legal identity of individuals, beginning with birth </a:t>
            </a:r>
            <a:r>
              <a:rPr lang="en-US" sz="600" dirty="0" smtClean="0"/>
              <a:t>registration.</a:t>
            </a:r>
            <a:endParaRPr lang="en-US" sz="600" dirty="0"/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dirty="0" smtClean="0"/>
              <a:t>Birth </a:t>
            </a:r>
            <a:r>
              <a:rPr lang="en-US" sz="600" dirty="0"/>
              <a:t>registration is crucial for accessing healthcare, education, and social protection </a:t>
            </a:r>
            <a:r>
              <a:rPr lang="en-US" sz="600" dirty="0" smtClean="0"/>
              <a:t>services.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dirty="0" smtClean="0"/>
              <a:t>It </a:t>
            </a:r>
            <a:r>
              <a:rPr lang="en-US" sz="600" dirty="0"/>
              <a:t>facilitates inheritance processes, insurance claims, and demographic </a:t>
            </a:r>
            <a:r>
              <a:rPr lang="en-US" sz="600" dirty="0" smtClean="0"/>
              <a:t>planning.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dirty="0" smtClean="0"/>
              <a:t>Accurate </a:t>
            </a:r>
            <a:r>
              <a:rPr lang="en-US" sz="600" dirty="0"/>
              <a:t>birth and marriage registration helps prevent child marriage, human trafficking, and modern slavery by verifying age and identity.</a:t>
            </a:r>
          </a:p>
          <a:p>
            <a:pPr marL="171450" indent="-82550" algn="just">
              <a:buFont typeface="Arial" panose="020B0604020202020204" pitchFamily="34" charset="0"/>
              <a:buChar char="•"/>
            </a:pPr>
            <a:r>
              <a:rPr lang="en-IN" sz="600" b="1" dirty="0"/>
              <a:t>CRVS Decade Progress (2014–2024</a:t>
            </a:r>
            <a:r>
              <a:rPr lang="en-IN" sz="600" b="1" dirty="0" smtClean="0"/>
              <a:t>): </a:t>
            </a:r>
            <a:r>
              <a:rPr lang="en-IN" sz="600" dirty="0" smtClean="0"/>
              <a:t>L</a:t>
            </a:r>
            <a:r>
              <a:rPr lang="en-US" sz="600" dirty="0" err="1" smtClean="0"/>
              <a:t>aunched</a:t>
            </a:r>
            <a:r>
              <a:rPr lang="en-US" sz="600" dirty="0" smtClean="0"/>
              <a:t> by </a:t>
            </a:r>
            <a:r>
              <a:rPr lang="en-US" sz="600" dirty="0"/>
              <a:t>the United Nations Economic and Social Commission for Asia and the Pacific (ESCAP), under the slogan “Get Everyone in the Picture.”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sz="600" dirty="0"/>
              <a:t>According to ESCAP's latest </a:t>
            </a:r>
            <a:r>
              <a:rPr lang="en-US" sz="600" dirty="0" smtClean="0"/>
              <a:t>review: The </a:t>
            </a:r>
            <a:r>
              <a:rPr lang="en-US" sz="600" dirty="0"/>
              <a:t>number of unregistered children under 5 has </a:t>
            </a:r>
            <a:r>
              <a:rPr lang="en-US" sz="600" b="1" dirty="0"/>
              <a:t>dropped from 135 million in 2012 to 51 million</a:t>
            </a:r>
            <a:r>
              <a:rPr lang="en-US" sz="600" dirty="0"/>
              <a:t> in 2024—a 60% reduction.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sz="600" b="1" dirty="0"/>
              <a:t>29 countries</a:t>
            </a:r>
            <a:r>
              <a:rPr lang="en-US" sz="600" dirty="0"/>
              <a:t> have achieved over 90% birth registration rates.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sz="600" b="1" dirty="0"/>
              <a:t>30 countries</a:t>
            </a:r>
            <a:r>
              <a:rPr lang="en-US" sz="600" dirty="0"/>
              <a:t> have met the same benchmark for death registration</a:t>
            </a:r>
            <a:r>
              <a:rPr lang="en-US" sz="600" dirty="0" smtClean="0"/>
              <a:t>.</a:t>
            </a:r>
          </a:p>
          <a:p>
            <a:pPr marL="171450" indent="-82550" algn="just">
              <a:buFont typeface="Arial" panose="020B0604020202020204" pitchFamily="34" charset="0"/>
              <a:buChar char="•"/>
            </a:pPr>
            <a:r>
              <a:rPr lang="en-US" sz="600" b="1" dirty="0"/>
              <a:t>India's CRVS </a:t>
            </a:r>
            <a:r>
              <a:rPr lang="en-US" sz="600" b="1" dirty="0" smtClean="0"/>
              <a:t>Scenario: </a:t>
            </a:r>
            <a:r>
              <a:rPr lang="en-US" sz="600" dirty="0" smtClean="0"/>
              <a:t>Managed </a:t>
            </a:r>
            <a:r>
              <a:rPr lang="en-US" sz="600" dirty="0"/>
              <a:t>by </a:t>
            </a:r>
            <a:r>
              <a:rPr lang="en-US" sz="600" b="1" dirty="0"/>
              <a:t>Registrar General and Census Commissioner</a:t>
            </a:r>
            <a:r>
              <a:rPr lang="en-US" sz="600" dirty="0"/>
              <a:t>, supported by </a:t>
            </a:r>
            <a:r>
              <a:rPr lang="en-US" sz="600" b="1" dirty="0"/>
              <a:t>Ministry of Health</a:t>
            </a:r>
            <a:r>
              <a:rPr lang="en-US" sz="600" dirty="0"/>
              <a:t>.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sz="600" b="1" dirty="0"/>
              <a:t>Birth registration</a:t>
            </a:r>
            <a:r>
              <a:rPr lang="en-US" sz="600" dirty="0"/>
              <a:t> increased from </a:t>
            </a:r>
            <a:r>
              <a:rPr lang="en-US" sz="600" b="1" dirty="0"/>
              <a:t>86% to over 96%</a:t>
            </a:r>
            <a:r>
              <a:rPr lang="en-US" sz="600" dirty="0"/>
              <a:t> in a </a:t>
            </a:r>
            <a:r>
              <a:rPr lang="en-US" sz="600" dirty="0" smtClean="0"/>
              <a:t>decade.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sz="600" dirty="0" smtClean="0"/>
              <a:t>Launch </a:t>
            </a:r>
            <a:r>
              <a:rPr lang="en-US" sz="600" dirty="0"/>
              <a:t>of a </a:t>
            </a:r>
            <a:r>
              <a:rPr lang="en-US" sz="600" b="1" dirty="0"/>
              <a:t>central CRVS portal</a:t>
            </a:r>
            <a:r>
              <a:rPr lang="en-US" sz="600" dirty="0"/>
              <a:t> and </a:t>
            </a:r>
            <a:r>
              <a:rPr lang="en-US" sz="600" b="1" dirty="0"/>
              <a:t>integration with </a:t>
            </a:r>
            <a:r>
              <a:rPr lang="en-US" sz="600" b="1" dirty="0" err="1"/>
              <a:t>DigiLocker</a:t>
            </a:r>
            <a:r>
              <a:rPr lang="en-US" sz="600" dirty="0"/>
              <a:t> for secure storage of digital certificates</a:t>
            </a:r>
            <a:r>
              <a:rPr lang="en-US" sz="600" dirty="0" smtClean="0"/>
              <a:t>.</a:t>
            </a:r>
          </a:p>
          <a:p>
            <a:pPr marL="889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</a:pPr>
            <a:r>
              <a:rPr lang="en-US" altLang="en-US" sz="600" b="1" dirty="0"/>
              <a:t>Science and Technology (S&amp;T) Clusters Annual Report </a:t>
            </a:r>
            <a:r>
              <a:rPr lang="en-US" altLang="en-US" sz="600" b="1" dirty="0" smtClean="0"/>
              <a:t>2024–25 : </a:t>
            </a:r>
            <a:r>
              <a:rPr lang="en-US" altLang="en-US" sz="600" dirty="0"/>
              <a:t>Recently, the </a:t>
            </a:r>
            <a:r>
              <a:rPr lang="en-US" altLang="en-US" sz="600" b="1" dirty="0"/>
              <a:t>“Science and Technology (S&amp;T) Clusters Annual Report 2024–2025”</a:t>
            </a:r>
            <a:r>
              <a:rPr lang="en-US" altLang="en-US" sz="600" dirty="0"/>
              <a:t> was officially released. </a:t>
            </a:r>
            <a:endParaRPr lang="en-US" altLang="en-US" sz="600" dirty="0" smtClean="0"/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dirty="0" smtClean="0"/>
              <a:t>The </a:t>
            </a:r>
            <a:r>
              <a:rPr lang="en-US" altLang="en-US" sz="600" dirty="0"/>
              <a:t>report highlights the achievements and progress of the </a:t>
            </a:r>
            <a:r>
              <a:rPr lang="en-US" altLang="en-US" sz="600" b="1" dirty="0"/>
              <a:t>S&amp;T Clusters initiative</a:t>
            </a:r>
            <a:r>
              <a:rPr lang="en-US" altLang="en-US" sz="600" dirty="0"/>
              <a:t> in advancing collaborative science and technology for regional development.</a:t>
            </a:r>
          </a:p>
          <a:p>
            <a:pPr marL="177800" algn="just">
              <a:tabLst>
                <a:tab pos="266700" algn="l"/>
              </a:tabLst>
            </a:pPr>
            <a:endParaRPr lang="en-IN" sz="600" b="1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50366" y="149032"/>
            <a:ext cx="248786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23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77245-2035-5FFB-BBD0-FD6AE99F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39C9AF-F72E-8AAF-F499-AF175B003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92152"/>
            <a:ext cx="3314274" cy="3384627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E596D6-CDCB-1750-4FBD-8350D16D2590}"/>
              </a:ext>
            </a:extLst>
          </p:cNvPr>
          <p:cNvSpPr/>
          <p:nvPr/>
        </p:nvSpPr>
        <p:spPr>
          <a:xfrm>
            <a:off x="1554300" y="3130506"/>
            <a:ext cx="206545" cy="17515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FB80FC-8900-728D-B799-3B5232D7DCDA}"/>
              </a:ext>
            </a:extLst>
          </p:cNvPr>
          <p:cNvSpPr/>
          <p:nvPr/>
        </p:nvSpPr>
        <p:spPr>
          <a:xfrm>
            <a:off x="45348" y="418588"/>
            <a:ext cx="3224451" cy="271191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B2CA84-F857-1545-1F27-9F3ACACDF2B5}"/>
              </a:ext>
            </a:extLst>
          </p:cNvPr>
          <p:cNvGrpSpPr/>
          <p:nvPr/>
        </p:nvGrpSpPr>
        <p:grpSpPr>
          <a:xfrm>
            <a:off x="2837956" y="-40966"/>
            <a:ext cx="515536" cy="394058"/>
            <a:chOff x="2853396" y="-33016"/>
            <a:chExt cx="515536" cy="39405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A57F65-5CF6-0F16-0734-0650A47AE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396" y="-33016"/>
              <a:ext cx="476318" cy="39405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7528C8-B486-BC62-AC60-7EEEFA3BAB6C}"/>
                </a:ext>
              </a:extLst>
            </p:cNvPr>
            <p:cNvSpPr txBox="1"/>
            <p:nvPr/>
          </p:nvSpPr>
          <p:spPr>
            <a:xfrm>
              <a:off x="2935744" y="18759"/>
              <a:ext cx="433188" cy="169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solidFill>
                    <a:schemeClr val="bg1"/>
                  </a:solidFill>
                  <a:latin typeface="Calibri bold" panose="020F0702030404030204" pitchFamily="34" charset="0"/>
                  <a:ea typeface="Calibri bold" panose="020F0702030404030204" pitchFamily="34" charset="0"/>
                  <a:cs typeface="Calibri bold" panose="020F0702030404030204" pitchFamily="34" charset="0"/>
                </a:rPr>
                <a:t>JUNE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569D86-7287-1D6F-6232-F95626101F1F}"/>
                </a:ext>
              </a:extLst>
            </p:cNvPr>
            <p:cNvSpPr txBox="1"/>
            <p:nvPr/>
          </p:nvSpPr>
          <p:spPr>
            <a:xfrm>
              <a:off x="2918800" y="94942"/>
              <a:ext cx="3281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/>
                <a:t>27</a:t>
              </a:r>
              <a:endParaRPr lang="en-US" sz="900" b="1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14376A9-EE4E-A1DC-62A5-2CDE90A673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2" t="31037" r="6877" b="24319"/>
          <a:stretch/>
        </p:blipFill>
        <p:spPr>
          <a:xfrm>
            <a:off x="990319" y="25990"/>
            <a:ext cx="1847637" cy="3449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A40BE5-E1BB-F2FF-DB4B-17E92825F8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958" y="-40966"/>
            <a:ext cx="476318" cy="4863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F6E607-E08A-8903-D9E0-DE96748E8703}"/>
              </a:ext>
            </a:extLst>
          </p:cNvPr>
          <p:cNvSpPr/>
          <p:nvPr/>
        </p:nvSpPr>
        <p:spPr>
          <a:xfrm>
            <a:off x="39466" y="47670"/>
            <a:ext cx="410628" cy="30903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NEWS</a:t>
            </a:r>
            <a:endParaRPr lang="en-US" sz="700" dirty="0"/>
          </a:p>
        </p:txBody>
      </p:sp>
      <p:sp>
        <p:nvSpPr>
          <p:cNvPr id="9" name="Rectangle 8"/>
          <p:cNvSpPr/>
          <p:nvPr/>
        </p:nvSpPr>
        <p:spPr>
          <a:xfrm>
            <a:off x="823913" y="-615919"/>
            <a:ext cx="164465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en-IN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AF05C-F59D-146B-F211-7FB352199C97}"/>
              </a:ext>
            </a:extLst>
          </p:cNvPr>
          <p:cNvSpPr txBox="1"/>
          <p:nvPr/>
        </p:nvSpPr>
        <p:spPr>
          <a:xfrm>
            <a:off x="-22676" y="409198"/>
            <a:ext cx="33369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825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600" b="1" dirty="0" smtClean="0"/>
              <a:t>Key Highlights of Report: </a:t>
            </a:r>
            <a:r>
              <a:rPr lang="en-US" altLang="en-US" sz="600" b="1" dirty="0"/>
              <a:t>Artisan Empowerment</a:t>
            </a:r>
            <a:r>
              <a:rPr lang="en-US" altLang="en-US" sz="600" dirty="0"/>
              <a:t>: Launch of </a:t>
            </a:r>
            <a:r>
              <a:rPr lang="en-US" altLang="en-US" sz="600" b="1" dirty="0"/>
              <a:t>Kalaanubhav.in</a:t>
            </a:r>
            <a:r>
              <a:rPr lang="en-US" altLang="en-US" sz="600" dirty="0"/>
              <a:t>, an immersive AR/VR-enabled marketplace for local artisans</a:t>
            </a:r>
            <a:r>
              <a:rPr lang="en-US" altLang="en-US" sz="600" dirty="0" smtClean="0"/>
              <a:t>.</a:t>
            </a:r>
            <a:endParaRPr lang="en-US" altLang="en-US" sz="600" b="1" dirty="0" smtClean="0"/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 smtClean="0"/>
              <a:t>Sustainable </a:t>
            </a:r>
            <a:r>
              <a:rPr lang="en-US" altLang="en-US" sz="600" b="1" dirty="0"/>
              <a:t>Urban Mobility</a:t>
            </a:r>
            <a:r>
              <a:rPr lang="en-US" altLang="en-US" sz="600" dirty="0"/>
              <a:t>: Launch of the </a:t>
            </a:r>
            <a:r>
              <a:rPr lang="en-US" altLang="en-US" sz="600" b="1" dirty="0"/>
              <a:t>“One Delhi” transit app</a:t>
            </a:r>
            <a:r>
              <a:rPr lang="en-US" altLang="en-US" sz="600" dirty="0"/>
              <a:t>, integrated with multi-modal public transport and adopted by over </a:t>
            </a:r>
            <a:r>
              <a:rPr lang="en-US" altLang="en-US" sz="600" b="1" dirty="0"/>
              <a:t>3 lakh users</a:t>
            </a:r>
            <a:r>
              <a:rPr lang="en-US" altLang="en-US" sz="600" dirty="0"/>
              <a:t>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/>
              <a:t>Clean Energy</a:t>
            </a:r>
            <a:r>
              <a:rPr lang="en-US" altLang="en-US" sz="600" dirty="0"/>
              <a:t>: Expansion of </a:t>
            </a:r>
            <a:r>
              <a:rPr lang="en-US" altLang="en-US" sz="600" b="1" dirty="0"/>
              <a:t>EV charging infrastructure in Delhi/NCR</a:t>
            </a:r>
            <a:r>
              <a:rPr lang="en-US" altLang="en-US" sz="600" dirty="0"/>
              <a:t>, supporting India’s transition to green mobility.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 smtClean="0"/>
              <a:t>Health-Tech </a:t>
            </a:r>
            <a:r>
              <a:rPr lang="en-US" altLang="en-US" sz="600" b="1" dirty="0"/>
              <a:t>Innovation</a:t>
            </a:r>
            <a:r>
              <a:rPr lang="en-US" altLang="en-US" sz="600" dirty="0"/>
              <a:t>: Development of </a:t>
            </a:r>
            <a:r>
              <a:rPr lang="en-US" altLang="en-US" sz="600" b="1" dirty="0"/>
              <a:t>diabetic foot screening mats</a:t>
            </a:r>
            <a:r>
              <a:rPr lang="en-US" altLang="en-US" sz="600" dirty="0"/>
              <a:t> and </a:t>
            </a:r>
            <a:r>
              <a:rPr lang="en-US" altLang="en-US" sz="600" b="1" dirty="0"/>
              <a:t>pacemaker leads</a:t>
            </a:r>
            <a:r>
              <a:rPr lang="en-US" altLang="en-US" sz="600" dirty="0"/>
              <a:t> at </a:t>
            </a:r>
            <a:r>
              <a:rPr lang="en-US" altLang="en-US" sz="600" b="1" dirty="0"/>
              <a:t>AMTZ </a:t>
            </a:r>
            <a:r>
              <a:rPr lang="en-US" altLang="en-US" sz="600" b="1" dirty="0" err="1"/>
              <a:t>Vizag</a:t>
            </a:r>
            <a:r>
              <a:rPr lang="en-US" altLang="en-US" sz="600" dirty="0"/>
              <a:t>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/>
              <a:t>E-waste Management &amp; One Health Solutions</a:t>
            </a:r>
            <a:r>
              <a:rPr lang="en-US" altLang="en-US" sz="600" dirty="0"/>
              <a:t>: Deployment of circular economy-based waste systems and public health initiatives linking human, animal, and environmental health.</a:t>
            </a:r>
          </a:p>
          <a:p>
            <a:pPr marL="171450" indent="-82550" algn="just">
              <a:buFont typeface="Arial" panose="020B0604020202020204" pitchFamily="34" charset="0"/>
              <a:buChar char="•"/>
            </a:pPr>
            <a:r>
              <a:rPr lang="en-US" sz="600" b="1" dirty="0" smtClean="0"/>
              <a:t>About S&amp;T </a:t>
            </a:r>
            <a:r>
              <a:rPr lang="en-US" sz="600" b="1" dirty="0"/>
              <a:t>Clusters </a:t>
            </a:r>
            <a:r>
              <a:rPr lang="en-US" sz="600" b="1" dirty="0" smtClean="0"/>
              <a:t>Initiative: </a:t>
            </a:r>
            <a:r>
              <a:rPr lang="en-US" sz="600" dirty="0" smtClean="0"/>
              <a:t>Launched </a:t>
            </a:r>
            <a:r>
              <a:rPr lang="en-US" sz="600" dirty="0"/>
              <a:t>in </a:t>
            </a:r>
            <a:r>
              <a:rPr lang="en-US" sz="600" b="1" dirty="0"/>
              <a:t>2020</a:t>
            </a:r>
            <a:r>
              <a:rPr lang="en-US" sz="600" dirty="0"/>
              <a:t> on the recommendation of the </a:t>
            </a:r>
            <a:r>
              <a:rPr lang="en-US" sz="600" b="1" dirty="0"/>
              <a:t>PM’s Science, Technology, and Innovation Advisory Council (</a:t>
            </a:r>
            <a:r>
              <a:rPr lang="en-US" sz="600" b="1" dirty="0" smtClean="0"/>
              <a:t>PM-STIAC)</a:t>
            </a:r>
            <a:endParaRPr lang="en-US" sz="600" dirty="0"/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sz="600" dirty="0"/>
              <a:t>A</a:t>
            </a:r>
            <a:r>
              <a:rPr lang="en-US" sz="600" dirty="0" smtClean="0"/>
              <a:t> </a:t>
            </a:r>
            <a:r>
              <a:rPr lang="en-US" sz="600" dirty="0"/>
              <a:t>strategic national </a:t>
            </a:r>
            <a:r>
              <a:rPr lang="en-US" sz="600" dirty="0" err="1"/>
              <a:t>programme</a:t>
            </a:r>
            <a:r>
              <a:rPr lang="en-US" sz="600" dirty="0"/>
              <a:t> to foster </a:t>
            </a:r>
            <a:r>
              <a:rPr lang="en-US" sz="600" b="1" dirty="0"/>
              <a:t>regional, collaborative innovation ecosystems</a:t>
            </a:r>
            <a:r>
              <a:rPr lang="en-US" sz="600" dirty="0"/>
              <a:t>.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sz="600" b="1" dirty="0"/>
              <a:t>Core </a:t>
            </a:r>
            <a:r>
              <a:rPr lang="en-US" sz="600" b="1" dirty="0" smtClean="0"/>
              <a:t>Objectives: Unite </a:t>
            </a:r>
            <a:r>
              <a:rPr lang="en-US" sz="600" b="1" dirty="0"/>
              <a:t>academic institutions, R&amp;D </a:t>
            </a:r>
            <a:r>
              <a:rPr lang="en-US" sz="600" b="1" dirty="0" smtClean="0"/>
              <a:t>organizations, </a:t>
            </a:r>
            <a:r>
              <a:rPr lang="en-US" sz="600" b="1" dirty="0"/>
              <a:t>industry, startups, and local governments.</a:t>
            </a:r>
          </a:p>
          <a:p>
            <a:pPr marL="349250" indent="-82550" algn="just">
              <a:buFont typeface="Wingdings" panose="05000000000000000000" pitchFamily="2" charset="2"/>
              <a:buChar char="ü"/>
              <a:tabLst>
                <a:tab pos="266700" algn="l"/>
              </a:tabLst>
            </a:pPr>
            <a:r>
              <a:rPr lang="en-US" sz="600" dirty="0" smtClean="0"/>
              <a:t>Promote demand-driven </a:t>
            </a:r>
            <a:r>
              <a:rPr lang="en-US" sz="600" dirty="0"/>
              <a:t>solutions aligned with </a:t>
            </a:r>
            <a:r>
              <a:rPr lang="en-US" sz="600" dirty="0" err="1"/>
              <a:t>Atmanirbhar</a:t>
            </a:r>
            <a:r>
              <a:rPr lang="en-US" sz="600" dirty="0"/>
              <a:t> Bharat </a:t>
            </a:r>
            <a:r>
              <a:rPr lang="en-US" sz="600" dirty="0" smtClean="0"/>
              <a:t>&amp; </a:t>
            </a:r>
            <a:r>
              <a:rPr lang="en-US" sz="600" dirty="0"/>
              <a:t>the National STI Policy</a:t>
            </a:r>
            <a:r>
              <a:rPr lang="en-US" sz="600" dirty="0" smtClean="0"/>
              <a:t>.</a:t>
            </a:r>
          </a:p>
          <a:p>
            <a:pPr marL="88900" indent="-88900" algn="just">
              <a:buFont typeface="+mj-lt"/>
              <a:buAutoNum type="arabicPeriod" startAt="3"/>
              <a:tabLst>
                <a:tab pos="266700" algn="l"/>
              </a:tabLst>
            </a:pPr>
            <a:r>
              <a:rPr lang="en-IN" sz="600" b="1" dirty="0"/>
              <a:t>Green Data </a:t>
            </a:r>
            <a:r>
              <a:rPr lang="en-IN" sz="600" b="1" dirty="0" smtClean="0"/>
              <a:t>Centre: </a:t>
            </a:r>
            <a:r>
              <a:rPr lang="en-US" altLang="en-US" sz="600" dirty="0" smtClean="0"/>
              <a:t>Recently</a:t>
            </a:r>
            <a:r>
              <a:rPr lang="en-US" altLang="en-US" sz="600" dirty="0"/>
              <a:t>, the Chief Minister of Uttar Pradesh and the Union Minister for Science &amp; Technology jointly laid the foundation stone for a </a:t>
            </a:r>
            <a:r>
              <a:rPr lang="en-US" altLang="en-US" sz="600" b="1" dirty="0"/>
              <a:t>Green Data Centre</a:t>
            </a:r>
            <a:r>
              <a:rPr lang="en-US" altLang="en-US" sz="600" dirty="0"/>
              <a:t> at </a:t>
            </a:r>
            <a:r>
              <a:rPr lang="en-US" altLang="en-US" sz="600" b="1" dirty="0"/>
              <a:t>Central Electronics Limited (CEL), Sahibabad</a:t>
            </a:r>
            <a:r>
              <a:rPr lang="en-US" altLang="en-US" sz="600" dirty="0"/>
              <a:t>. </a:t>
            </a:r>
            <a:endParaRPr lang="en-US" altLang="en-US" sz="600" dirty="0" smtClean="0"/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altLang="en-US" sz="600" dirty="0" smtClean="0"/>
              <a:t>Developed </a:t>
            </a:r>
            <a:r>
              <a:rPr lang="en-US" altLang="en-US" sz="600" dirty="0"/>
              <a:t>in collaboration with </a:t>
            </a:r>
            <a:r>
              <a:rPr lang="en-US" altLang="en-US" sz="600" b="1" dirty="0"/>
              <a:t>ESDS Software Solution Ltd.</a:t>
            </a:r>
            <a:r>
              <a:rPr lang="en-US" altLang="en-US" sz="600" dirty="0"/>
              <a:t>, the project involves an investment of </a:t>
            </a:r>
            <a:r>
              <a:rPr lang="en-US" altLang="en-US" sz="600" b="1" dirty="0"/>
              <a:t>₹1,000 crore</a:t>
            </a:r>
            <a:r>
              <a:rPr lang="en-US" altLang="en-US" sz="600" dirty="0"/>
              <a:t> and is designed to have a </a:t>
            </a:r>
            <a:r>
              <a:rPr lang="en-US" altLang="en-US" sz="600" b="1" dirty="0"/>
              <a:t>30 MW capacity</a:t>
            </a:r>
            <a:r>
              <a:rPr lang="en-US" altLang="en-US" sz="600" dirty="0"/>
              <a:t>.</a:t>
            </a:r>
          </a:p>
          <a:p>
            <a:pPr marL="171450" lvl="0" indent="-825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600" b="1" dirty="0" smtClean="0"/>
              <a:t>About Green Centre: </a:t>
            </a:r>
            <a:r>
              <a:rPr lang="en-US" altLang="en-US" sz="600" dirty="0" smtClean="0"/>
              <a:t>A</a:t>
            </a:r>
            <a:r>
              <a:rPr lang="en-US" sz="600" dirty="0" smtClean="0"/>
              <a:t> </a:t>
            </a:r>
            <a:r>
              <a:rPr lang="en-US" sz="600" dirty="0"/>
              <a:t>facility designed for the </a:t>
            </a:r>
            <a:r>
              <a:rPr lang="en-US" sz="600" b="1" dirty="0"/>
              <a:t>storage, processing, management, and distribution of data</a:t>
            </a:r>
            <a:r>
              <a:rPr lang="en-US" sz="600" dirty="0"/>
              <a:t> with a strong emphasis on </a:t>
            </a:r>
            <a:r>
              <a:rPr lang="en-US" sz="600" b="1" dirty="0"/>
              <a:t>energy efficiency</a:t>
            </a:r>
            <a:r>
              <a:rPr lang="en-US" sz="600" dirty="0"/>
              <a:t> and </a:t>
            </a:r>
            <a:r>
              <a:rPr lang="en-US" sz="600" b="1" dirty="0"/>
              <a:t>environmental sustainability</a:t>
            </a:r>
            <a:r>
              <a:rPr lang="en-US" sz="600" dirty="0"/>
              <a:t>. </a:t>
            </a:r>
            <a:endParaRPr lang="en-US" sz="600" dirty="0" smtClean="0"/>
          </a:p>
          <a:p>
            <a:pPr marL="260350" lvl="0" indent="-825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600" dirty="0" smtClean="0"/>
              <a:t>It </a:t>
            </a:r>
            <a:r>
              <a:rPr lang="en-US" sz="600" dirty="0"/>
              <a:t>integrates cutting-edge technologies and eco-friendly strategies in both </a:t>
            </a:r>
            <a:r>
              <a:rPr lang="en-US" sz="600" b="1" dirty="0"/>
              <a:t>construction and operations</a:t>
            </a:r>
            <a:r>
              <a:rPr lang="en-US" sz="600" dirty="0"/>
              <a:t> to minimize environmental </a:t>
            </a:r>
            <a:r>
              <a:rPr lang="en-US" sz="600" dirty="0" smtClean="0"/>
              <a:t>impact.</a:t>
            </a:r>
          </a:p>
          <a:p>
            <a:pPr marL="260350" lvl="0" indent="-825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600" b="1" dirty="0" smtClean="0"/>
              <a:t>Green </a:t>
            </a:r>
            <a:r>
              <a:rPr lang="en-US" sz="600" b="1" dirty="0"/>
              <a:t>Certifications and </a:t>
            </a:r>
            <a:r>
              <a:rPr lang="en-US" sz="600" b="1" dirty="0" smtClean="0"/>
              <a:t>Incentives</a:t>
            </a:r>
            <a:r>
              <a:rPr lang="en-US" sz="600" dirty="0" smtClean="0"/>
              <a:t>: Eligible </a:t>
            </a:r>
            <a:r>
              <a:rPr lang="en-US" sz="600" dirty="0"/>
              <a:t>for tax breaks and monetary incentives due to eco-conscious design.</a:t>
            </a:r>
          </a:p>
          <a:p>
            <a:pPr marL="260350" lvl="0" indent="-825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en-US" sz="600" b="1" dirty="0"/>
          </a:p>
          <a:p>
            <a:pPr algn="just"/>
            <a:endParaRPr lang="en-US" sz="600" b="1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5867954E-6D67-A2FC-12AE-F17E41B97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88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77245-2035-5FFB-BBD0-FD6AE99F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39C9AF-F72E-8AAF-F499-AF175B003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40966"/>
            <a:ext cx="3438473" cy="3498624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E596D6-CDCB-1750-4FBD-8350D16D2590}"/>
              </a:ext>
            </a:extLst>
          </p:cNvPr>
          <p:cNvSpPr/>
          <p:nvPr/>
        </p:nvSpPr>
        <p:spPr>
          <a:xfrm>
            <a:off x="1554300" y="3130506"/>
            <a:ext cx="206545" cy="17515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FB80FC-8900-728D-B799-3B5232D7DCDA}"/>
              </a:ext>
            </a:extLst>
          </p:cNvPr>
          <p:cNvSpPr/>
          <p:nvPr/>
        </p:nvSpPr>
        <p:spPr>
          <a:xfrm>
            <a:off x="45348" y="418588"/>
            <a:ext cx="3224451" cy="271191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B2CA84-F857-1545-1F27-9F3ACACDF2B5}"/>
              </a:ext>
            </a:extLst>
          </p:cNvPr>
          <p:cNvGrpSpPr/>
          <p:nvPr/>
        </p:nvGrpSpPr>
        <p:grpSpPr>
          <a:xfrm>
            <a:off x="2837956" y="-40966"/>
            <a:ext cx="515536" cy="394058"/>
            <a:chOff x="2853396" y="-33016"/>
            <a:chExt cx="515536" cy="39405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A57F65-5CF6-0F16-0734-0650A47AE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396" y="-33016"/>
              <a:ext cx="476318" cy="39405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7528C8-B486-BC62-AC60-7EEEFA3BAB6C}"/>
                </a:ext>
              </a:extLst>
            </p:cNvPr>
            <p:cNvSpPr txBox="1"/>
            <p:nvPr/>
          </p:nvSpPr>
          <p:spPr>
            <a:xfrm>
              <a:off x="2935744" y="18759"/>
              <a:ext cx="433188" cy="169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solidFill>
                    <a:schemeClr val="bg1"/>
                  </a:solidFill>
                  <a:latin typeface="Calibri bold" panose="020F0702030404030204" pitchFamily="34" charset="0"/>
                  <a:ea typeface="Calibri bold" panose="020F0702030404030204" pitchFamily="34" charset="0"/>
                  <a:cs typeface="Calibri bold" panose="020F0702030404030204" pitchFamily="34" charset="0"/>
                </a:rPr>
                <a:t>JUNE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569D86-7287-1D6F-6232-F95626101F1F}"/>
                </a:ext>
              </a:extLst>
            </p:cNvPr>
            <p:cNvSpPr txBox="1"/>
            <p:nvPr/>
          </p:nvSpPr>
          <p:spPr>
            <a:xfrm>
              <a:off x="2918800" y="94942"/>
              <a:ext cx="3281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/>
                <a:t>27</a:t>
              </a:r>
              <a:endParaRPr lang="en-US" sz="900" b="1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14376A9-EE4E-A1DC-62A5-2CDE90A673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2" t="31037" r="6877" b="24319"/>
          <a:stretch/>
        </p:blipFill>
        <p:spPr>
          <a:xfrm>
            <a:off x="990319" y="25990"/>
            <a:ext cx="1847637" cy="3449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A40BE5-E1BB-F2FF-DB4B-17E92825F8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958" y="-40966"/>
            <a:ext cx="476318" cy="4863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F6E607-E08A-8903-D9E0-DE96748E8703}"/>
              </a:ext>
            </a:extLst>
          </p:cNvPr>
          <p:cNvSpPr/>
          <p:nvPr/>
        </p:nvSpPr>
        <p:spPr>
          <a:xfrm>
            <a:off x="39466" y="47670"/>
            <a:ext cx="410628" cy="30903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NEWS</a:t>
            </a:r>
            <a:endParaRPr lang="en-US" sz="700" dirty="0"/>
          </a:p>
        </p:txBody>
      </p:sp>
      <p:sp>
        <p:nvSpPr>
          <p:cNvPr id="9" name="Rectangle 8"/>
          <p:cNvSpPr/>
          <p:nvPr/>
        </p:nvSpPr>
        <p:spPr>
          <a:xfrm>
            <a:off x="823913" y="-615919"/>
            <a:ext cx="164465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en-IN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72905E-58F2-4D07-2D2E-B010D1821890}"/>
              </a:ext>
            </a:extLst>
          </p:cNvPr>
          <p:cNvSpPr txBox="1"/>
          <p:nvPr/>
        </p:nvSpPr>
        <p:spPr>
          <a:xfrm>
            <a:off x="435" y="389552"/>
            <a:ext cx="331427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0350" indent="-825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600" b="1" dirty="0"/>
              <a:t>Strategic Importance: </a:t>
            </a:r>
            <a:r>
              <a:rPr lang="en-US" sz="600" dirty="0"/>
              <a:t>A “milestone in India’s journey toward becoming a self-reliant global digital power</a:t>
            </a:r>
            <a:r>
              <a:rPr lang="en-US" sz="600" dirty="0" smtClean="0"/>
              <a:t>”</a:t>
            </a:r>
          </a:p>
          <a:p>
            <a:pPr marL="260350" lvl="0" indent="-825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600" dirty="0" smtClean="0"/>
              <a:t>The </a:t>
            </a:r>
            <a:r>
              <a:rPr lang="en-US" sz="600" dirty="0"/>
              <a:t>facility will support </a:t>
            </a:r>
            <a:r>
              <a:rPr lang="en-US" sz="600" b="1" dirty="0"/>
              <a:t>startups, enterprises, and government agencies</a:t>
            </a:r>
            <a:r>
              <a:rPr lang="en-US" sz="600" dirty="0"/>
              <a:t>, generating skilled jobs and fostering innovation in the digital ecosystem.</a:t>
            </a:r>
          </a:p>
          <a:p>
            <a:pPr marL="889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</a:pPr>
            <a:r>
              <a:rPr lang="en-IN" sz="600" b="1" dirty="0"/>
              <a:t>Made-in-India’ </a:t>
            </a:r>
            <a:r>
              <a:rPr lang="en-IN" sz="600" b="1" dirty="0" smtClean="0"/>
              <a:t>Experiments: </a:t>
            </a:r>
            <a:r>
              <a:rPr lang="en-US" altLang="en-US" sz="600" dirty="0" smtClean="0"/>
              <a:t>Recently</a:t>
            </a:r>
            <a:r>
              <a:rPr lang="en-US" altLang="en-US" sz="600" dirty="0"/>
              <a:t>, </a:t>
            </a:r>
            <a:r>
              <a:rPr lang="en-US" altLang="en-US" sz="600" b="1" dirty="0"/>
              <a:t>Group Captain </a:t>
            </a:r>
            <a:r>
              <a:rPr lang="en-US" altLang="en-US" sz="600" b="1" dirty="0" err="1"/>
              <a:t>Shubhanshu</a:t>
            </a:r>
            <a:r>
              <a:rPr lang="en-US" altLang="en-US" sz="600" b="1" dirty="0"/>
              <a:t> </a:t>
            </a:r>
            <a:r>
              <a:rPr lang="en-US" altLang="en-US" sz="600" b="1" dirty="0" smtClean="0"/>
              <a:t>Shukla, successfully</a:t>
            </a:r>
            <a:r>
              <a:rPr lang="en-US" altLang="en-US" sz="600" dirty="0" smtClean="0"/>
              <a:t> </a:t>
            </a:r>
            <a:r>
              <a:rPr lang="en-US" altLang="en-US" sz="600" dirty="0"/>
              <a:t>docked with the </a:t>
            </a:r>
            <a:r>
              <a:rPr lang="en-US" altLang="en-US" sz="600" b="1" dirty="0"/>
              <a:t>International Space Station</a:t>
            </a:r>
            <a:r>
              <a:rPr lang="en-US" altLang="en-US" sz="600" dirty="0"/>
              <a:t> aboard the </a:t>
            </a:r>
            <a:r>
              <a:rPr lang="en-US" altLang="en-US" sz="600" b="1" dirty="0"/>
              <a:t>Axiom-4 mission</a:t>
            </a:r>
            <a:r>
              <a:rPr lang="en-US" altLang="en-US" sz="600" dirty="0"/>
              <a:t>. This marks a key step in India’s space journey and global collaboration.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dirty="0" smtClean="0"/>
              <a:t>Captain Shukla </a:t>
            </a:r>
            <a:r>
              <a:rPr lang="en-US" altLang="en-US" sz="600" dirty="0"/>
              <a:t>will conduct </a:t>
            </a:r>
            <a:r>
              <a:rPr lang="en-US" altLang="en-US" sz="600" b="1" dirty="0"/>
              <a:t>seven indigenous experiments</a:t>
            </a:r>
            <a:r>
              <a:rPr lang="en-US" altLang="en-US" sz="600" dirty="0"/>
              <a:t> designed by Indian institutions, with results to be shared globally—reflecting India’s commitment to </a:t>
            </a:r>
            <a:r>
              <a:rPr lang="en-US" altLang="en-US" sz="600" b="1" dirty="0" err="1"/>
              <a:t>Atmanirbhar</a:t>
            </a:r>
            <a:r>
              <a:rPr lang="en-US" altLang="en-US" sz="600" b="1" dirty="0"/>
              <a:t> Bharat</a:t>
            </a:r>
            <a:r>
              <a:rPr lang="en-US" altLang="en-US" sz="600" dirty="0"/>
              <a:t> and </a:t>
            </a:r>
            <a:r>
              <a:rPr lang="en-US" altLang="en-US" sz="600" b="1" dirty="0" err="1"/>
              <a:t>Vishwabandhu</a:t>
            </a:r>
            <a:r>
              <a:rPr lang="en-US" altLang="en-US" sz="600" b="1" dirty="0"/>
              <a:t> Bharat</a:t>
            </a:r>
            <a:r>
              <a:rPr lang="en-US" altLang="en-US" sz="600" dirty="0"/>
              <a:t>.</a:t>
            </a:r>
          </a:p>
          <a:p>
            <a:pPr marL="1778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00" b="1" dirty="0" smtClean="0"/>
              <a:t>About Experiments</a:t>
            </a:r>
            <a:r>
              <a:rPr lang="en-US" altLang="en-US" sz="600" dirty="0" smtClean="0"/>
              <a:t>: </a:t>
            </a:r>
            <a:r>
              <a:rPr lang="en-US" altLang="en-US" sz="600" b="1" dirty="0"/>
              <a:t>Edible Microalgae for Life </a:t>
            </a:r>
            <a:r>
              <a:rPr lang="en-US" altLang="en-US" sz="600" b="1" dirty="0" smtClean="0"/>
              <a:t>Support</a:t>
            </a:r>
            <a:r>
              <a:rPr lang="en-US" altLang="en-US" sz="600" dirty="0" smtClean="0"/>
              <a:t>: Studies </a:t>
            </a:r>
            <a:r>
              <a:rPr lang="en-US" altLang="en-US" sz="600" dirty="0"/>
              <a:t>microalgae growth in space for nutrition, CO₂-to-O₂ conversion, and wastewater recycling—key for long-term missions.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/>
              <a:t>Sprouting Seeds in </a:t>
            </a:r>
            <a:r>
              <a:rPr lang="en-US" altLang="en-US" sz="600" b="1" dirty="0" smtClean="0"/>
              <a:t>Space</a:t>
            </a:r>
            <a:r>
              <a:rPr lang="en-US" altLang="en-US" sz="600" dirty="0" smtClean="0"/>
              <a:t>: Tests </a:t>
            </a:r>
            <a:r>
              <a:rPr lang="en-US" altLang="en-US" sz="600" dirty="0"/>
              <a:t>germination and nutrition of moong and </a:t>
            </a:r>
            <a:r>
              <a:rPr lang="en-US" altLang="en-US" sz="600" dirty="0" err="1"/>
              <a:t>methi</a:t>
            </a:r>
            <a:r>
              <a:rPr lang="en-US" altLang="en-US" sz="600" dirty="0"/>
              <a:t> sprouts, with potential for astronaut diets and medicinal insights.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/>
              <a:t>Muscle Regeneration in </a:t>
            </a:r>
            <a:r>
              <a:rPr lang="en-US" altLang="en-US" sz="600" b="1" dirty="0" smtClean="0"/>
              <a:t>Microgravity</a:t>
            </a:r>
            <a:r>
              <a:rPr lang="en-US" altLang="en-US" sz="600" dirty="0" smtClean="0"/>
              <a:t>: Explores </a:t>
            </a:r>
            <a:r>
              <a:rPr lang="en-US" altLang="en-US" sz="600" dirty="0"/>
              <a:t>muscle repair mechanisms to address astronaut muscle loss and inform treatments on Earth.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/>
              <a:t>Tardigrade Survival </a:t>
            </a:r>
            <a:r>
              <a:rPr lang="en-US" altLang="en-US" sz="600" b="1" dirty="0" smtClean="0"/>
              <a:t>Study</a:t>
            </a:r>
            <a:r>
              <a:rPr lang="en-US" altLang="en-US" sz="600" dirty="0" smtClean="0"/>
              <a:t>: Examines </a:t>
            </a:r>
            <a:r>
              <a:rPr lang="en-US" altLang="en-US" sz="600" dirty="0"/>
              <a:t>how resilient tardigrades survive and reproduce in space, offering clues for human survival in extreme conditions.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/>
              <a:t>Human-Machine Interaction in </a:t>
            </a:r>
            <a:r>
              <a:rPr lang="en-US" altLang="en-US" sz="600" b="1" dirty="0" smtClean="0"/>
              <a:t>Space</a:t>
            </a:r>
            <a:r>
              <a:rPr lang="en-US" altLang="en-US" sz="600" dirty="0" smtClean="0"/>
              <a:t>: Studies </a:t>
            </a:r>
            <a:r>
              <a:rPr lang="en-US" altLang="en-US" sz="600" dirty="0"/>
              <a:t>astronaut interaction with digital interfaces to improve spacecraft controls and user experience.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/>
              <a:t>Cyanobacteria Growth Using </a:t>
            </a:r>
            <a:r>
              <a:rPr lang="en-US" altLang="en-US" sz="600" b="1" dirty="0" smtClean="0"/>
              <a:t>Urea</a:t>
            </a:r>
            <a:r>
              <a:rPr lang="en-US" altLang="en-US" sz="600" dirty="0" smtClean="0"/>
              <a:t>: Investigates </a:t>
            </a:r>
            <a:r>
              <a:rPr lang="en-US" altLang="en-US" sz="600" dirty="0"/>
              <a:t>cyanobacteria as a nitrogen recycler and superfood for closed-loop life support systems.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/>
              <a:t>Seed Resilience </a:t>
            </a:r>
            <a:r>
              <a:rPr lang="en-US" altLang="en-US" sz="600" b="1" dirty="0" smtClean="0"/>
              <a:t>Trials</a:t>
            </a:r>
            <a:r>
              <a:rPr lang="en-US" altLang="en-US" sz="600" dirty="0" smtClean="0"/>
              <a:t>: Tests </a:t>
            </a:r>
            <a:r>
              <a:rPr lang="en-US" altLang="en-US" sz="600" dirty="0"/>
              <a:t>seed growth in microgravity to advance space farming and develop climate-resilient crops.</a:t>
            </a:r>
          </a:p>
          <a:p>
            <a:pPr marL="889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</a:pPr>
            <a:r>
              <a:rPr lang="en-US" sz="600" b="1" dirty="0" smtClean="0"/>
              <a:t>Increased </a:t>
            </a:r>
            <a:r>
              <a:rPr lang="en-US" sz="600" b="1" dirty="0"/>
              <a:t>Risk of Asthma in Female Night Shift </a:t>
            </a:r>
            <a:r>
              <a:rPr lang="en-US" sz="600" b="1" dirty="0" smtClean="0"/>
              <a:t>Workers : </a:t>
            </a:r>
            <a:r>
              <a:rPr lang="en-US" sz="600" dirty="0" smtClean="0"/>
              <a:t>Recently</a:t>
            </a:r>
            <a:r>
              <a:rPr lang="en-US" sz="600" dirty="0"/>
              <a:t>, a study published in ERJ Open Research titled </a:t>
            </a:r>
            <a:r>
              <a:rPr lang="en-US" sz="600" b="1" dirty="0"/>
              <a:t>“Increased Risk of Asthma in Female Night Shift Workers”</a:t>
            </a:r>
            <a:r>
              <a:rPr lang="en-US" sz="600" dirty="0"/>
              <a:t> has raised fresh concerns about the health risks of night shift work, especially for women. </a:t>
            </a:r>
            <a:endParaRPr lang="en-US" sz="600" dirty="0" smtClean="0"/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600" dirty="0"/>
              <a:t>Using </a:t>
            </a:r>
            <a:r>
              <a:rPr lang="en-US" sz="600" b="1" dirty="0"/>
              <a:t>U.K. Biobank data</a:t>
            </a:r>
            <a:r>
              <a:rPr lang="en-US" sz="600" dirty="0"/>
              <a:t>, the study found that female night shift workers face a higher risk of moderate to severe asthma than daytime workers.</a:t>
            </a:r>
            <a:endParaRPr lang="en-US" altLang="en-US" sz="6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984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77245-2035-5FFB-BBD0-FD6AE99F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39C9AF-F72E-8AAF-F499-AF175B003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64937" y="-267362"/>
            <a:ext cx="3518429" cy="3573018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E596D6-CDCB-1750-4FBD-8350D16D2590}"/>
              </a:ext>
            </a:extLst>
          </p:cNvPr>
          <p:cNvSpPr/>
          <p:nvPr/>
        </p:nvSpPr>
        <p:spPr>
          <a:xfrm>
            <a:off x="1554300" y="3130506"/>
            <a:ext cx="206545" cy="17515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FB80FC-8900-728D-B799-3B5232D7DCDA}"/>
              </a:ext>
            </a:extLst>
          </p:cNvPr>
          <p:cNvSpPr/>
          <p:nvPr/>
        </p:nvSpPr>
        <p:spPr>
          <a:xfrm>
            <a:off x="45348" y="418588"/>
            <a:ext cx="3224451" cy="271191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B2CA84-F857-1545-1F27-9F3ACACDF2B5}"/>
              </a:ext>
            </a:extLst>
          </p:cNvPr>
          <p:cNvGrpSpPr/>
          <p:nvPr/>
        </p:nvGrpSpPr>
        <p:grpSpPr>
          <a:xfrm>
            <a:off x="2837956" y="-40966"/>
            <a:ext cx="515536" cy="394058"/>
            <a:chOff x="2853396" y="-33016"/>
            <a:chExt cx="515536" cy="39405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A57F65-5CF6-0F16-0734-0650A47AE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396" y="-33016"/>
              <a:ext cx="476318" cy="39405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7528C8-B486-BC62-AC60-7EEEFA3BAB6C}"/>
                </a:ext>
              </a:extLst>
            </p:cNvPr>
            <p:cNvSpPr txBox="1"/>
            <p:nvPr/>
          </p:nvSpPr>
          <p:spPr>
            <a:xfrm>
              <a:off x="2935744" y="18759"/>
              <a:ext cx="433188" cy="169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solidFill>
                    <a:schemeClr val="bg1"/>
                  </a:solidFill>
                  <a:latin typeface="Calibri bold" panose="020F0702030404030204" pitchFamily="34" charset="0"/>
                  <a:ea typeface="Calibri bold" panose="020F0702030404030204" pitchFamily="34" charset="0"/>
                  <a:cs typeface="Calibri bold" panose="020F0702030404030204" pitchFamily="34" charset="0"/>
                </a:rPr>
                <a:t>JUNE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569D86-7287-1D6F-6232-F95626101F1F}"/>
                </a:ext>
              </a:extLst>
            </p:cNvPr>
            <p:cNvSpPr txBox="1"/>
            <p:nvPr/>
          </p:nvSpPr>
          <p:spPr>
            <a:xfrm>
              <a:off x="2918800" y="94942"/>
              <a:ext cx="3281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/>
                <a:t>27</a:t>
              </a:r>
              <a:endParaRPr lang="en-US" sz="900" b="1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14376A9-EE4E-A1DC-62A5-2CDE90A673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2" t="31037" r="6877" b="24319"/>
          <a:stretch/>
        </p:blipFill>
        <p:spPr>
          <a:xfrm>
            <a:off x="990319" y="25990"/>
            <a:ext cx="1847637" cy="3449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A40BE5-E1BB-F2FF-DB4B-17E92825F8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958" y="-40966"/>
            <a:ext cx="476318" cy="4863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F6E607-E08A-8903-D9E0-DE96748E8703}"/>
              </a:ext>
            </a:extLst>
          </p:cNvPr>
          <p:cNvSpPr/>
          <p:nvPr/>
        </p:nvSpPr>
        <p:spPr>
          <a:xfrm>
            <a:off x="39466" y="47670"/>
            <a:ext cx="410628" cy="30903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NEWS</a:t>
            </a:r>
            <a:endParaRPr lang="en-US" sz="700" dirty="0"/>
          </a:p>
        </p:txBody>
      </p:sp>
      <p:sp>
        <p:nvSpPr>
          <p:cNvPr id="9" name="Rectangle 8"/>
          <p:cNvSpPr/>
          <p:nvPr/>
        </p:nvSpPr>
        <p:spPr>
          <a:xfrm>
            <a:off x="823913" y="-615919"/>
            <a:ext cx="164465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en-IN" sz="9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3" y="398664"/>
            <a:ext cx="32924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825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600" b="1" dirty="0"/>
              <a:t>Key </a:t>
            </a:r>
            <a:r>
              <a:rPr lang="en-US" altLang="en-US" sz="600" b="1" dirty="0" smtClean="0"/>
              <a:t>Findings:</a:t>
            </a:r>
            <a:r>
              <a:rPr lang="en-US" altLang="en-US" sz="600" dirty="0" smtClean="0"/>
              <a:t> The </a:t>
            </a:r>
            <a:r>
              <a:rPr lang="en-US" altLang="en-US" sz="600" dirty="0"/>
              <a:t>study suggests that </a:t>
            </a:r>
            <a:r>
              <a:rPr lang="en-US" altLang="en-US" sz="600" b="1" dirty="0"/>
              <a:t>disruption of the circadian rhythm</a:t>
            </a:r>
            <a:r>
              <a:rPr lang="en-US" altLang="en-US" sz="600" dirty="0"/>
              <a:t>, along with </a:t>
            </a:r>
            <a:r>
              <a:rPr lang="en-US" altLang="en-US" sz="600" b="1" dirty="0"/>
              <a:t>hormonal differences</a:t>
            </a:r>
            <a:r>
              <a:rPr lang="en-US" altLang="en-US" sz="600" dirty="0"/>
              <a:t>, may explain higher asthma prevalence in women compared to men.</a:t>
            </a:r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b="1" dirty="0" smtClean="0"/>
              <a:t>Protective Factors: Testosterone</a:t>
            </a:r>
            <a:r>
              <a:rPr lang="en-US" altLang="en-US" sz="600" dirty="0" smtClean="0"/>
              <a:t> </a:t>
            </a:r>
            <a:r>
              <a:rPr lang="en-US" altLang="en-US" sz="600" dirty="0"/>
              <a:t>in men may offer </a:t>
            </a:r>
            <a:r>
              <a:rPr lang="en-US" altLang="en-US" sz="600" b="1" dirty="0"/>
              <a:t>protection</a:t>
            </a:r>
            <a:r>
              <a:rPr lang="en-US" altLang="en-US" sz="600" dirty="0"/>
              <a:t> against asthma triggers.</a:t>
            </a:r>
          </a:p>
          <a:p>
            <a:pPr marL="361950" lvl="1" indent="-952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600" dirty="0"/>
              <a:t>In </a:t>
            </a:r>
            <a:r>
              <a:rPr lang="en-US" altLang="en-US" sz="600" b="1" dirty="0"/>
              <a:t>post-menopausal women</a:t>
            </a:r>
            <a:r>
              <a:rPr lang="en-US" altLang="en-US" sz="600" dirty="0"/>
              <a:t>, </a:t>
            </a:r>
            <a:r>
              <a:rPr lang="en-US" altLang="en-US" sz="600" b="1" dirty="0"/>
              <a:t>Hormone Replacement Therapy (HRT)</a:t>
            </a:r>
            <a:r>
              <a:rPr lang="en-US" altLang="en-US" sz="600" dirty="0"/>
              <a:t> might reduce asthma-related immune responses.</a:t>
            </a:r>
          </a:p>
          <a:p>
            <a:pPr marL="266700" lvl="1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dirty="0" smtClean="0"/>
              <a:t>Night </a:t>
            </a:r>
            <a:r>
              <a:rPr lang="en-US" altLang="en-US" sz="600" dirty="0"/>
              <a:t>shifts lead to </a:t>
            </a:r>
            <a:r>
              <a:rPr lang="en-US" altLang="en-US" sz="600" b="1" dirty="0"/>
              <a:t>GERD, obesity, sleep apnea, and immune imbalance</a:t>
            </a:r>
            <a:r>
              <a:rPr lang="en-US" altLang="en-US" sz="600" dirty="0"/>
              <a:t>, all of which worsen </a:t>
            </a:r>
            <a:r>
              <a:rPr lang="en-US" altLang="en-US" sz="600" dirty="0" smtClean="0"/>
              <a:t>asthma.</a:t>
            </a:r>
          </a:p>
          <a:p>
            <a:pPr marL="266700" lvl="1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600" dirty="0" smtClean="0"/>
              <a:t>Anecdotal </a:t>
            </a:r>
            <a:r>
              <a:rPr lang="en-US" altLang="en-US" sz="600" dirty="0"/>
              <a:t>evidence suggests similar patterns in India, but </a:t>
            </a:r>
            <a:r>
              <a:rPr lang="en-US" altLang="en-US" sz="600" b="1" dirty="0"/>
              <a:t>large-scale, randomized studies</a:t>
            </a:r>
            <a:r>
              <a:rPr lang="en-US" altLang="en-US" sz="600" dirty="0"/>
              <a:t> are lacking.</a:t>
            </a:r>
          </a:p>
          <a:p>
            <a:pPr marL="171450" indent="-82550" algn="just">
              <a:buFont typeface="Arial" panose="020B0604020202020204" pitchFamily="34" charset="0"/>
              <a:buChar char="•"/>
            </a:pPr>
            <a:r>
              <a:rPr lang="en-US" altLang="en-US" sz="600" b="1" dirty="0" smtClean="0"/>
              <a:t>About Asthma : </a:t>
            </a:r>
            <a:r>
              <a:rPr lang="en-US" sz="600" dirty="0"/>
              <a:t>According to the </a:t>
            </a:r>
            <a:r>
              <a:rPr lang="en-US" sz="600" b="1" dirty="0"/>
              <a:t>World Health Organization (WHO</a:t>
            </a:r>
            <a:r>
              <a:rPr lang="en-US" sz="600" b="1" dirty="0" smtClean="0"/>
              <a:t>)</a:t>
            </a:r>
            <a:r>
              <a:rPr lang="en-US" sz="600" dirty="0" smtClean="0"/>
              <a:t>: Asthma </a:t>
            </a:r>
            <a:r>
              <a:rPr lang="en-US" sz="600" dirty="0"/>
              <a:t>is a </a:t>
            </a:r>
            <a:r>
              <a:rPr lang="en-US" sz="600" b="1" dirty="0"/>
              <a:t>major </a:t>
            </a:r>
            <a:r>
              <a:rPr lang="en-US" sz="600" b="1" dirty="0" smtClean="0"/>
              <a:t>non-communicable </a:t>
            </a:r>
            <a:r>
              <a:rPr lang="en-US" sz="600" b="1" dirty="0"/>
              <a:t>disease (NCD)</a:t>
            </a:r>
            <a:r>
              <a:rPr lang="en-US" sz="600" dirty="0"/>
              <a:t> affecting children and adults.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dirty="0"/>
              <a:t>It involves </a:t>
            </a:r>
            <a:r>
              <a:rPr lang="en-US" sz="600" b="1" dirty="0"/>
              <a:t>inflammation and narrowing</a:t>
            </a:r>
            <a:r>
              <a:rPr lang="en-US" sz="600" dirty="0"/>
              <a:t> of the lung airways, leading to cough, wheezing, shortness of breath, and chest tightness.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b="1" dirty="0"/>
              <a:t>Inhalers</a:t>
            </a:r>
            <a:r>
              <a:rPr lang="en-US" sz="600" dirty="0"/>
              <a:t> are the most common and effective treatment.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b="1" dirty="0"/>
              <a:t>Avoiding triggers</a:t>
            </a:r>
            <a:r>
              <a:rPr lang="en-US" sz="600" dirty="0"/>
              <a:t>, maintaining healthy body weight, and </a:t>
            </a:r>
            <a:r>
              <a:rPr lang="en-US" sz="600" b="1" dirty="0"/>
              <a:t>regular sleep patterns</a:t>
            </a:r>
            <a:r>
              <a:rPr lang="en-US" sz="600" dirty="0"/>
              <a:t> can significantly reduce the frequency of attacks.</a:t>
            </a:r>
          </a:p>
          <a:p>
            <a:pPr marL="889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6"/>
            </a:pPr>
            <a:r>
              <a:rPr lang="en-US" sz="600" b="1" dirty="0"/>
              <a:t>World Bank estimates on India’s </a:t>
            </a:r>
            <a:r>
              <a:rPr lang="en-US" sz="600" b="1" dirty="0" smtClean="0"/>
              <a:t>poverty: </a:t>
            </a:r>
            <a:r>
              <a:rPr lang="en-US" sz="600" dirty="0" smtClean="0"/>
              <a:t>Recently</a:t>
            </a:r>
            <a:r>
              <a:rPr lang="en-US" sz="600" dirty="0"/>
              <a:t>, India has achieved a major economic milestone with a sharp decline in poverty rates. As per the </a:t>
            </a:r>
            <a:r>
              <a:rPr lang="en-US" sz="600" b="1" dirty="0"/>
              <a:t>World Bank’s Poverty and Equity Brief</a:t>
            </a:r>
            <a:r>
              <a:rPr lang="en-US" sz="600" dirty="0"/>
              <a:t>, cited by the Government of India, </a:t>
            </a:r>
            <a:r>
              <a:rPr lang="en-US" sz="600" b="1" dirty="0"/>
              <a:t>171 million people</a:t>
            </a:r>
            <a:r>
              <a:rPr lang="en-US" sz="600" dirty="0"/>
              <a:t> have exited extreme poverty over the past decade. </a:t>
            </a:r>
            <a:endParaRPr lang="en-US" sz="600" dirty="0" smtClean="0"/>
          </a:p>
          <a:p>
            <a:pPr marL="2667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600" dirty="0" smtClean="0"/>
              <a:t>Following </a:t>
            </a:r>
            <a:r>
              <a:rPr lang="en-US" sz="600" dirty="0"/>
              <a:t>the World Bank’s revision of the </a:t>
            </a:r>
            <a:r>
              <a:rPr lang="en-US" sz="600" b="1" dirty="0"/>
              <a:t>global poverty line to $3 per day (PPP)</a:t>
            </a:r>
            <a:r>
              <a:rPr lang="en-US" sz="600" dirty="0"/>
              <a:t>, it is now estimated that </a:t>
            </a:r>
            <a:r>
              <a:rPr lang="en-US" sz="600" b="1" dirty="0"/>
              <a:t>only 5.75% of Indians</a:t>
            </a:r>
            <a:r>
              <a:rPr lang="en-US" sz="600" dirty="0"/>
              <a:t> live in extreme poverty — a significant drop from </a:t>
            </a:r>
            <a:r>
              <a:rPr lang="en-US" sz="600" b="1" dirty="0"/>
              <a:t>27% in </a:t>
            </a:r>
            <a:r>
              <a:rPr lang="en-US" sz="600" b="1" dirty="0" smtClean="0"/>
              <a:t>2011–12</a:t>
            </a:r>
            <a:r>
              <a:rPr lang="en-US" sz="600" dirty="0" smtClean="0"/>
              <a:t>.</a:t>
            </a:r>
          </a:p>
          <a:p>
            <a:pPr marL="171450" indent="-82550" algn="just">
              <a:buFont typeface="Arial" panose="020B0604020202020204" pitchFamily="34" charset="0"/>
              <a:buChar char="•"/>
            </a:pPr>
            <a:r>
              <a:rPr lang="en-US" sz="600" b="1" dirty="0" smtClean="0"/>
              <a:t>Key </a:t>
            </a:r>
            <a:r>
              <a:rPr lang="en-US" sz="600" b="1" dirty="0"/>
              <a:t>Findings from the World Bank Poverty Update (2025)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b="1" dirty="0" smtClean="0"/>
              <a:t>Revised </a:t>
            </a:r>
            <a:r>
              <a:rPr lang="en-US" sz="600" b="1" dirty="0"/>
              <a:t>Historical Poverty </a:t>
            </a:r>
            <a:r>
              <a:rPr lang="en-US" sz="600" b="1" dirty="0" smtClean="0"/>
              <a:t>Estimates: </a:t>
            </a:r>
            <a:r>
              <a:rPr lang="en-US" sz="600" dirty="0" smtClean="0"/>
              <a:t>India's </a:t>
            </a:r>
            <a:r>
              <a:rPr lang="en-US" sz="600" dirty="0"/>
              <a:t>past poverty levels were </a:t>
            </a:r>
            <a:r>
              <a:rPr lang="en-US" sz="600" b="1" dirty="0"/>
              <a:t>lower than earlier recorded</a:t>
            </a:r>
            <a:r>
              <a:rPr lang="en-US" sz="600" dirty="0"/>
              <a:t>.</a:t>
            </a:r>
          </a:p>
          <a:p>
            <a:pPr marL="361950" lvl="1" indent="-95250" algn="just">
              <a:buFont typeface="Wingdings" panose="05000000000000000000" pitchFamily="2" charset="2"/>
              <a:buChar char="ü"/>
              <a:tabLst>
                <a:tab pos="361950" algn="l"/>
              </a:tabLst>
            </a:pPr>
            <a:r>
              <a:rPr lang="en-US" sz="600" dirty="0"/>
              <a:t>Example: </a:t>
            </a:r>
            <a:r>
              <a:rPr lang="en-US" sz="600" b="1" dirty="0"/>
              <a:t>Poverty in 1977–78</a:t>
            </a:r>
            <a:r>
              <a:rPr lang="en-US" sz="600" dirty="0"/>
              <a:t> was previously estimated at </a:t>
            </a:r>
            <a:r>
              <a:rPr lang="en-US" sz="600" b="1" dirty="0"/>
              <a:t>64%</a:t>
            </a:r>
            <a:r>
              <a:rPr lang="en-US" sz="600" dirty="0"/>
              <a:t>, now revised to </a:t>
            </a:r>
            <a:r>
              <a:rPr lang="en-US" sz="600" b="1" dirty="0"/>
              <a:t>47%</a:t>
            </a:r>
            <a:r>
              <a:rPr lang="en-US" sz="600" dirty="0"/>
              <a:t>.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b="1" dirty="0" smtClean="0"/>
              <a:t>Updated </a:t>
            </a:r>
            <a:r>
              <a:rPr lang="en-US" sz="600" b="1" dirty="0"/>
              <a:t>Global Poverty </a:t>
            </a:r>
            <a:r>
              <a:rPr lang="en-US" sz="600" b="1" dirty="0" smtClean="0"/>
              <a:t>Line: </a:t>
            </a:r>
            <a:r>
              <a:rPr lang="en-US" sz="600" dirty="0" smtClean="0"/>
              <a:t>The </a:t>
            </a:r>
            <a:r>
              <a:rPr lang="en-US" sz="600" b="1" dirty="0"/>
              <a:t>World Bank now defines extreme poverty</a:t>
            </a:r>
            <a:r>
              <a:rPr lang="en-US" sz="600" dirty="0"/>
              <a:t> as living on </a:t>
            </a:r>
            <a:r>
              <a:rPr lang="en-US" sz="600" b="1" dirty="0"/>
              <a:t>less than $3/day (PPP)</a:t>
            </a:r>
            <a:r>
              <a:rPr lang="en-US" sz="600" dirty="0"/>
              <a:t>.</a:t>
            </a:r>
          </a:p>
          <a:p>
            <a:pPr marL="177800" lvl="0" indent="-88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600" b="1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660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77245-2035-5FFB-BBD0-FD6AE99F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39C9AF-F72E-8AAF-F499-AF175B003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3402" y="-213344"/>
            <a:ext cx="3438473" cy="35190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E596D6-CDCB-1750-4FBD-8350D16D2590}"/>
              </a:ext>
            </a:extLst>
          </p:cNvPr>
          <p:cNvSpPr/>
          <p:nvPr/>
        </p:nvSpPr>
        <p:spPr>
          <a:xfrm>
            <a:off x="1554300" y="3130506"/>
            <a:ext cx="206545" cy="17515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FB80FC-8900-728D-B799-3B5232D7DCDA}"/>
              </a:ext>
            </a:extLst>
          </p:cNvPr>
          <p:cNvSpPr/>
          <p:nvPr/>
        </p:nvSpPr>
        <p:spPr>
          <a:xfrm>
            <a:off x="45348" y="418588"/>
            <a:ext cx="3224451" cy="271191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B2CA84-F857-1545-1F27-9F3ACACDF2B5}"/>
              </a:ext>
            </a:extLst>
          </p:cNvPr>
          <p:cNvGrpSpPr/>
          <p:nvPr/>
        </p:nvGrpSpPr>
        <p:grpSpPr>
          <a:xfrm>
            <a:off x="2837956" y="-40966"/>
            <a:ext cx="515536" cy="497290"/>
            <a:chOff x="2853396" y="-33016"/>
            <a:chExt cx="515536" cy="49729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A57F65-5CF6-0F16-0734-0650A47AE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396" y="-33016"/>
              <a:ext cx="476318" cy="39405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7528C8-B486-BC62-AC60-7EEEFA3BAB6C}"/>
                </a:ext>
              </a:extLst>
            </p:cNvPr>
            <p:cNvSpPr txBox="1"/>
            <p:nvPr/>
          </p:nvSpPr>
          <p:spPr>
            <a:xfrm>
              <a:off x="2935744" y="18759"/>
              <a:ext cx="433188" cy="169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b="1" dirty="0">
                  <a:solidFill>
                    <a:schemeClr val="bg1"/>
                  </a:solidFill>
                  <a:latin typeface="Calibri bold" panose="020F0702030404030204" pitchFamily="34" charset="0"/>
                  <a:ea typeface="Calibri bold" panose="020F0702030404030204" pitchFamily="34" charset="0"/>
                  <a:cs typeface="Calibri bold" panose="020F0702030404030204" pitchFamily="34" charset="0"/>
                </a:rPr>
                <a:t>JUNE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569D86-7287-1D6F-6232-F95626101F1F}"/>
                </a:ext>
              </a:extLst>
            </p:cNvPr>
            <p:cNvSpPr txBox="1"/>
            <p:nvPr/>
          </p:nvSpPr>
          <p:spPr>
            <a:xfrm>
              <a:off x="2918800" y="94942"/>
              <a:ext cx="3281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/>
                <a:t>27</a:t>
              </a:r>
              <a:endParaRPr lang="en-US" sz="900" b="1" dirty="0"/>
            </a:p>
            <a:p>
              <a:pPr algn="ctr"/>
              <a:endParaRPr lang="en-US" sz="900" b="1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14376A9-EE4E-A1DC-62A5-2CDE90A673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2" t="31037" r="6877" b="24319"/>
          <a:stretch/>
        </p:blipFill>
        <p:spPr>
          <a:xfrm>
            <a:off x="990319" y="25990"/>
            <a:ext cx="1847637" cy="3449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A40BE5-E1BB-F2FF-DB4B-17E92825F8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958" y="-40966"/>
            <a:ext cx="476318" cy="4863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F6E607-E08A-8903-D9E0-DE96748E8703}"/>
              </a:ext>
            </a:extLst>
          </p:cNvPr>
          <p:cNvSpPr/>
          <p:nvPr/>
        </p:nvSpPr>
        <p:spPr>
          <a:xfrm>
            <a:off x="39466" y="47670"/>
            <a:ext cx="410628" cy="30903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/>
              <a:t>NEWS</a:t>
            </a:r>
            <a:endParaRPr lang="en-US" sz="700" dirty="0"/>
          </a:p>
        </p:txBody>
      </p:sp>
      <p:sp>
        <p:nvSpPr>
          <p:cNvPr id="9" name="Rectangle 8"/>
          <p:cNvSpPr/>
          <p:nvPr/>
        </p:nvSpPr>
        <p:spPr>
          <a:xfrm>
            <a:off x="823913" y="-615919"/>
            <a:ext cx="164465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en-IN" sz="900" dirty="0"/>
          </a:p>
        </p:txBody>
      </p:sp>
      <p:sp>
        <p:nvSpPr>
          <p:cNvPr id="7" name="Rectangle 6"/>
          <p:cNvSpPr/>
          <p:nvPr/>
        </p:nvSpPr>
        <p:spPr>
          <a:xfrm>
            <a:off x="0" y="418588"/>
            <a:ext cx="33142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79375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79375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79375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79375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79375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171450" indent="-79375" algn="just"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92075" algn="just"/>
            <a:endParaRPr lang="en-US" sz="600" dirty="0"/>
          </a:p>
          <a:p>
            <a:pPr marL="269875" indent="-90488" algn="just">
              <a:buFont typeface="Courier New" panose="02070309020205020404" pitchFamily="49" charset="0"/>
              <a:buChar char="o"/>
            </a:pPr>
            <a:endParaRPr lang="en-US" sz="600" b="1" dirty="0"/>
          </a:p>
          <a:p>
            <a:pPr marL="179388" indent="-79375" algn="just">
              <a:buFont typeface="Arial" panose="020B0604020202020204" pitchFamily="34" charset="0"/>
              <a:buChar char="•"/>
            </a:pPr>
            <a:endParaRPr lang="en-US" sz="600" b="1" dirty="0"/>
          </a:p>
          <a:p>
            <a:pPr marL="92075" indent="-92075" algn="just">
              <a:buFont typeface="+mj-lt"/>
              <a:buAutoNum type="arabicPeriod" startAt="9"/>
            </a:pPr>
            <a:endParaRPr lang="en-US" sz="600" dirty="0"/>
          </a:p>
          <a:p>
            <a:pPr marL="269875" indent="-92075" algn="just">
              <a:buFont typeface="Courier New" panose="02070309020205020404" pitchFamily="49" charset="0"/>
              <a:buChar char="o"/>
            </a:pPr>
            <a:endParaRPr lang="en-US" sz="600" dirty="0"/>
          </a:p>
          <a:p>
            <a:pPr marL="269875" indent="-92075" algn="just">
              <a:buFont typeface="Courier New" panose="02070309020205020404" pitchFamily="49" charset="0"/>
              <a:buChar char="o"/>
            </a:pPr>
            <a:endParaRPr lang="en-US" sz="600" dirty="0"/>
          </a:p>
          <a:p>
            <a:pPr marL="269875" indent="-92075" algn="just">
              <a:buFont typeface="Courier New" panose="02070309020205020404" pitchFamily="49" charset="0"/>
              <a:buChar char="o"/>
            </a:pPr>
            <a:endParaRPr lang="en-US" sz="600" dirty="0"/>
          </a:p>
          <a:p>
            <a:pPr marL="269875" indent="-92075" algn="just">
              <a:buFont typeface="Courier New" panose="02070309020205020404" pitchFamily="49" charset="0"/>
              <a:buChar char="o"/>
              <a:tabLst>
                <a:tab pos="269875" algn="l"/>
              </a:tabLst>
            </a:pPr>
            <a:endParaRPr lang="en-US" sz="600" dirty="0"/>
          </a:p>
          <a:p>
            <a:pPr marL="228600" indent="-228600" algn="just">
              <a:buFont typeface="+mj-lt"/>
              <a:buAutoNum type="arabicPeriod" startAt="7"/>
            </a:pPr>
            <a:endParaRPr lang="en-US" sz="600" b="1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4295"/>
            <a:ext cx="329247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sz="600" dirty="0"/>
              <a:t>For India, this translates to </a:t>
            </a:r>
            <a:r>
              <a:rPr lang="en-US" sz="600" b="1" dirty="0"/>
              <a:t>₹62/day per person</a:t>
            </a:r>
            <a:r>
              <a:rPr lang="en-US" sz="600" dirty="0"/>
              <a:t> (PPP-adjusted rate: ₹20.6/USD</a:t>
            </a:r>
            <a:r>
              <a:rPr lang="en-US" sz="600" dirty="0" smtClean="0"/>
              <a:t>).Under </a:t>
            </a:r>
            <a:r>
              <a:rPr lang="en-US" sz="600" dirty="0"/>
              <a:t>this </a:t>
            </a:r>
            <a:r>
              <a:rPr lang="en-US" sz="600" dirty="0" smtClean="0"/>
              <a:t>measure: In </a:t>
            </a:r>
            <a:r>
              <a:rPr lang="en-US" sz="600" b="1" dirty="0"/>
              <a:t>2011–12</a:t>
            </a:r>
            <a:r>
              <a:rPr lang="en-US" sz="600" dirty="0"/>
              <a:t>, </a:t>
            </a:r>
            <a:r>
              <a:rPr lang="en-US" sz="600" b="1" dirty="0"/>
              <a:t>27%</a:t>
            </a:r>
            <a:r>
              <a:rPr lang="en-US" sz="600" dirty="0"/>
              <a:t> of Indians (~34.4 crore people) were in extreme </a:t>
            </a:r>
            <a:r>
              <a:rPr lang="en-US" sz="600" dirty="0" smtClean="0"/>
              <a:t>poverty and by </a:t>
            </a:r>
            <a:r>
              <a:rPr lang="en-US" sz="600" b="1" dirty="0"/>
              <a:t>2022–23</a:t>
            </a:r>
            <a:r>
              <a:rPr lang="en-US" sz="600" dirty="0"/>
              <a:t>, this fell to </a:t>
            </a:r>
            <a:r>
              <a:rPr lang="en-US" sz="600" b="1" dirty="0"/>
              <a:t>5.75%</a:t>
            </a:r>
            <a:r>
              <a:rPr lang="en-US" sz="600" dirty="0"/>
              <a:t> (~7.5 crore people</a:t>
            </a:r>
            <a:r>
              <a:rPr lang="en-US" sz="600" dirty="0" smtClean="0"/>
              <a:t>).</a:t>
            </a:r>
          </a:p>
          <a:p>
            <a:pPr marL="171450" indent="-82550" algn="just">
              <a:buFont typeface="Arial" panose="020B0604020202020204" pitchFamily="34" charset="0"/>
              <a:buChar char="•"/>
            </a:pPr>
            <a:r>
              <a:rPr lang="en-US" sz="600" b="1" dirty="0" smtClean="0"/>
              <a:t>About </a:t>
            </a:r>
            <a:r>
              <a:rPr lang="en-US" sz="600" b="1" dirty="0"/>
              <a:t>P</a:t>
            </a:r>
            <a:r>
              <a:rPr lang="en-US" sz="600" b="1" dirty="0" smtClean="0"/>
              <a:t>overty </a:t>
            </a:r>
            <a:r>
              <a:rPr lang="en-US" sz="600" b="1" dirty="0"/>
              <a:t>Line</a:t>
            </a:r>
            <a:r>
              <a:rPr lang="en-US" sz="600" dirty="0"/>
              <a:t> </a:t>
            </a:r>
            <a:r>
              <a:rPr lang="en-US" sz="600" dirty="0" smtClean="0"/>
              <a:t>:  The </a:t>
            </a:r>
            <a:r>
              <a:rPr lang="en-US" sz="600" dirty="0"/>
              <a:t>minimum income level below which a person is considered poor. However, this threshold is </a:t>
            </a:r>
            <a:r>
              <a:rPr lang="en-US" sz="600" b="1" dirty="0"/>
              <a:t>not fixed</a:t>
            </a:r>
            <a:r>
              <a:rPr lang="en-US" sz="600" dirty="0"/>
              <a:t> and varies based on </a:t>
            </a:r>
            <a:r>
              <a:rPr lang="en-US" sz="600" b="1" dirty="0"/>
              <a:t>time and place</a:t>
            </a:r>
            <a:r>
              <a:rPr lang="en-US" sz="600" dirty="0"/>
              <a:t>: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b="1" dirty="0"/>
              <a:t>Over time</a:t>
            </a:r>
            <a:r>
              <a:rPr lang="en-US" sz="600" dirty="0"/>
              <a:t>, inflation changes what is considered a sufficient income.</a:t>
            </a:r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b="1" dirty="0"/>
              <a:t>Across places</a:t>
            </a:r>
            <a:r>
              <a:rPr lang="en-US" sz="600" dirty="0"/>
              <a:t>, the same amount of money can buy different quantities of goods, making poverty a </a:t>
            </a:r>
            <a:r>
              <a:rPr lang="en-US" sz="600" b="1" dirty="0"/>
              <a:t>context-specific</a:t>
            </a:r>
            <a:r>
              <a:rPr lang="en-US" sz="600" dirty="0"/>
              <a:t> concept.</a:t>
            </a:r>
          </a:p>
          <a:p>
            <a:pPr marL="88900" indent="-88900" algn="just">
              <a:buFont typeface="+mj-lt"/>
              <a:buAutoNum type="arabicPeriod" startAt="7"/>
              <a:tabLst>
                <a:tab pos="266700" algn="l"/>
              </a:tabLst>
            </a:pPr>
            <a:r>
              <a:rPr lang="en-US" sz="600" b="1" dirty="0"/>
              <a:t>Project Elephant</a:t>
            </a:r>
            <a:r>
              <a:rPr lang="en-US" sz="600" dirty="0"/>
              <a:t> </a:t>
            </a:r>
            <a:r>
              <a:rPr lang="en-US" sz="600" dirty="0" smtClean="0"/>
              <a:t>: Recently</a:t>
            </a:r>
            <a:r>
              <a:rPr lang="en-US" sz="600" dirty="0"/>
              <a:t>, in a significant move for elephant conservation, the </a:t>
            </a:r>
            <a:r>
              <a:rPr lang="en-US" sz="600" b="1" dirty="0"/>
              <a:t>Union Ministry of Environment, Forest and Climate Change</a:t>
            </a:r>
            <a:r>
              <a:rPr lang="en-US" sz="600" dirty="0"/>
              <a:t> convened the </a:t>
            </a:r>
            <a:r>
              <a:rPr lang="en-US" sz="600" b="1" dirty="0"/>
              <a:t>21st Steering Committee meeting of Project Elephant</a:t>
            </a:r>
            <a:r>
              <a:rPr lang="en-US" sz="600" dirty="0"/>
              <a:t> in </a:t>
            </a:r>
            <a:r>
              <a:rPr lang="en-US" sz="600" b="1" dirty="0" smtClean="0"/>
              <a:t>Dehradun</a:t>
            </a:r>
            <a:r>
              <a:rPr lang="en-US" sz="600" dirty="0" smtClean="0"/>
              <a:t>.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266700" algn="l"/>
              </a:tabLst>
            </a:pPr>
            <a:r>
              <a:rPr lang="en-US" sz="600" dirty="0" smtClean="0"/>
              <a:t>A </a:t>
            </a:r>
            <a:r>
              <a:rPr lang="en-US" sz="600" dirty="0"/>
              <a:t>key highlight was the </a:t>
            </a:r>
            <a:r>
              <a:rPr lang="en-US" sz="600" b="1" dirty="0"/>
              <a:t>completion of Phase-I</a:t>
            </a:r>
            <a:r>
              <a:rPr lang="en-US" sz="600" dirty="0"/>
              <a:t> of the </a:t>
            </a:r>
            <a:r>
              <a:rPr lang="en-US" sz="600" b="1" dirty="0"/>
              <a:t>synchronized elephant population estimation</a:t>
            </a:r>
            <a:r>
              <a:rPr lang="en-US" sz="600" dirty="0"/>
              <a:t> across the </a:t>
            </a:r>
            <a:r>
              <a:rPr lang="en-US" sz="600" b="1" dirty="0"/>
              <a:t>Northeastern states</a:t>
            </a:r>
            <a:r>
              <a:rPr lang="en-US" sz="600" dirty="0" smtClean="0"/>
              <a:t>.</a:t>
            </a:r>
          </a:p>
          <a:p>
            <a:pPr marL="171450" indent="-82550" algn="just">
              <a:buFont typeface="Arial" panose="020B0604020202020204" pitchFamily="34" charset="0"/>
              <a:buChar char="•"/>
            </a:pPr>
            <a:r>
              <a:rPr lang="en-US" sz="600" b="1" dirty="0"/>
              <a:t>Key Highlights </a:t>
            </a:r>
            <a:r>
              <a:rPr lang="en-US" sz="600" b="1" dirty="0" smtClean="0"/>
              <a:t>: </a:t>
            </a:r>
            <a:r>
              <a:rPr lang="en-US" sz="600" dirty="0" smtClean="0"/>
              <a:t>Over </a:t>
            </a:r>
            <a:r>
              <a:rPr lang="en-US" sz="600" b="1" dirty="0"/>
              <a:t>16,500 elephant dung samples</a:t>
            </a:r>
            <a:r>
              <a:rPr lang="en-US" sz="600" dirty="0"/>
              <a:t> were collected during </a:t>
            </a:r>
            <a:r>
              <a:rPr lang="en-US" sz="600" b="1" dirty="0"/>
              <a:t>Phase-I</a:t>
            </a:r>
            <a:r>
              <a:rPr lang="en-US" sz="600" dirty="0"/>
              <a:t> of the synchronized population estimation in Northeastern states.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361950" algn="l"/>
              </a:tabLst>
            </a:pPr>
            <a:r>
              <a:rPr lang="en-US" sz="600" dirty="0" smtClean="0"/>
              <a:t>As </a:t>
            </a:r>
            <a:r>
              <a:rPr lang="en-US" sz="600" dirty="0"/>
              <a:t>of </a:t>
            </a:r>
            <a:r>
              <a:rPr lang="en-US" sz="600" b="1" dirty="0"/>
              <a:t>June 2025</a:t>
            </a:r>
            <a:r>
              <a:rPr lang="en-US" sz="600" dirty="0"/>
              <a:t>, </a:t>
            </a:r>
            <a:r>
              <a:rPr lang="en-US" sz="600" b="1" dirty="0"/>
              <a:t>1,911 captive elephants</a:t>
            </a:r>
            <a:r>
              <a:rPr lang="en-US" sz="600" dirty="0"/>
              <a:t> across </a:t>
            </a:r>
            <a:r>
              <a:rPr lang="en-US" sz="600" b="1" dirty="0"/>
              <a:t>22 states</a:t>
            </a:r>
            <a:r>
              <a:rPr lang="en-US" sz="600" dirty="0"/>
              <a:t> have been DNA profiled.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361950" algn="l"/>
              </a:tabLst>
            </a:pPr>
            <a:r>
              <a:rPr lang="en-US" sz="600" dirty="0"/>
              <a:t>The initiative supports </a:t>
            </a:r>
            <a:r>
              <a:rPr lang="en-US" sz="600" b="1" dirty="0"/>
              <a:t>transparency in ownership</a:t>
            </a:r>
            <a:r>
              <a:rPr lang="en-US" sz="600" dirty="0"/>
              <a:t>, curbs </a:t>
            </a:r>
            <a:r>
              <a:rPr lang="en-US" sz="600" b="1" dirty="0"/>
              <a:t>illegal trade</a:t>
            </a:r>
            <a:r>
              <a:rPr lang="en-US" sz="600" dirty="0"/>
              <a:t>, and improves </a:t>
            </a:r>
            <a:r>
              <a:rPr lang="en-US" sz="600" b="1" dirty="0"/>
              <a:t>elephant healthcare</a:t>
            </a:r>
            <a:r>
              <a:rPr lang="en-US" sz="600" dirty="0"/>
              <a:t>.</a:t>
            </a:r>
          </a:p>
          <a:p>
            <a:pPr marL="266700" indent="-88900" algn="just">
              <a:buFont typeface="Courier New" panose="02070309020205020404" pitchFamily="49" charset="0"/>
              <a:buChar char="o"/>
              <a:tabLst>
                <a:tab pos="361950" algn="l"/>
              </a:tabLst>
            </a:pPr>
            <a:r>
              <a:rPr lang="en-US" sz="600" dirty="0" smtClean="0"/>
              <a:t>The </a:t>
            </a:r>
            <a:r>
              <a:rPr lang="en-US" sz="600" dirty="0"/>
              <a:t>government has approved the inclusion of </a:t>
            </a:r>
            <a:r>
              <a:rPr lang="en-US" sz="600" b="1" dirty="0"/>
              <a:t>sloth bear</a:t>
            </a:r>
            <a:r>
              <a:rPr lang="en-US" sz="600" dirty="0"/>
              <a:t> and </a:t>
            </a:r>
            <a:r>
              <a:rPr lang="en-US" sz="600" b="1" dirty="0"/>
              <a:t>gharial</a:t>
            </a:r>
            <a:r>
              <a:rPr lang="en-US" sz="600" dirty="0"/>
              <a:t> under the </a:t>
            </a:r>
            <a:r>
              <a:rPr lang="en-US" sz="600" b="1" dirty="0"/>
              <a:t>Species Recovery </a:t>
            </a:r>
            <a:r>
              <a:rPr lang="en-US" sz="600" b="1" dirty="0" err="1"/>
              <a:t>Programme</a:t>
            </a:r>
            <a:r>
              <a:rPr lang="en-US" sz="600" dirty="0"/>
              <a:t> of the Environment Ministry.</a:t>
            </a:r>
          </a:p>
          <a:p>
            <a:pPr marL="171450" indent="-82550" algn="just">
              <a:buFont typeface="Arial" panose="020B0604020202020204" pitchFamily="34" charset="0"/>
              <a:buChar char="•"/>
            </a:pPr>
            <a:r>
              <a:rPr lang="en-US" sz="600" b="1" dirty="0"/>
              <a:t>About Project Elephant </a:t>
            </a:r>
            <a:r>
              <a:rPr lang="en-US" sz="600" b="1" dirty="0" smtClean="0"/>
              <a:t>: </a:t>
            </a:r>
            <a:r>
              <a:rPr lang="en-US" sz="600" dirty="0" smtClean="0"/>
              <a:t>Launched </a:t>
            </a:r>
            <a:r>
              <a:rPr lang="en-US" sz="600" dirty="0"/>
              <a:t>in </a:t>
            </a:r>
            <a:r>
              <a:rPr lang="en-US" sz="600" b="1" dirty="0"/>
              <a:t>1992</a:t>
            </a:r>
            <a:r>
              <a:rPr lang="en-US" sz="600" dirty="0"/>
              <a:t> by the </a:t>
            </a:r>
            <a:r>
              <a:rPr lang="en-US" sz="600" b="1" dirty="0"/>
              <a:t>Government of India</a:t>
            </a:r>
            <a:r>
              <a:rPr lang="en-US" sz="600" dirty="0"/>
              <a:t>, </a:t>
            </a:r>
            <a:r>
              <a:rPr lang="en-US" sz="600" dirty="0" smtClean="0"/>
              <a:t>a </a:t>
            </a:r>
            <a:r>
              <a:rPr lang="en-US" sz="600" dirty="0"/>
              <a:t>flagship conservation initiative aimed at protecting India's wild elephants and their natural habitats. </a:t>
            </a:r>
            <a:endParaRPr lang="en-US" sz="600" dirty="0" smtClean="0"/>
          </a:p>
          <a:p>
            <a:pPr marL="266700" indent="-88900" algn="just">
              <a:buFont typeface="Courier New" panose="02070309020205020404" pitchFamily="49" charset="0"/>
              <a:buChar char="o"/>
            </a:pPr>
            <a:r>
              <a:rPr lang="en-US" sz="600" b="1" dirty="0" smtClean="0"/>
              <a:t>Objectives: </a:t>
            </a:r>
            <a:r>
              <a:rPr lang="en-US" sz="600" dirty="0" smtClean="0"/>
              <a:t>Support </a:t>
            </a:r>
            <a:r>
              <a:rPr lang="en-US" sz="600" dirty="0"/>
              <a:t>states in conserving wild elephants and ensuring their long-term survival in natural </a:t>
            </a:r>
            <a:r>
              <a:rPr lang="en-US" sz="600" dirty="0" smtClean="0"/>
              <a:t>habitats.</a:t>
            </a:r>
          </a:p>
          <a:p>
            <a:pPr marL="349250" indent="-82550" algn="just">
              <a:buFont typeface="Wingdings" panose="05000000000000000000" pitchFamily="2" charset="2"/>
              <a:buChar char="ü"/>
            </a:pPr>
            <a:r>
              <a:rPr lang="en-US" sz="600" dirty="0" smtClean="0"/>
              <a:t>Develop </a:t>
            </a:r>
            <a:r>
              <a:rPr lang="en-US" sz="600" dirty="0"/>
              <a:t>strategies to reduce human-elephant conflicts, especially in vulnerable </a:t>
            </a:r>
            <a:r>
              <a:rPr lang="en-US" sz="600" dirty="0" smtClean="0"/>
              <a:t>regions.</a:t>
            </a:r>
            <a:endParaRPr lang="en-US" sz="600" dirty="0"/>
          </a:p>
          <a:p>
            <a:pPr marL="349250" indent="-82550" algn="just">
              <a:buFont typeface="Wingdings" panose="05000000000000000000" pitchFamily="2" charset="2"/>
              <a:buChar char="ü"/>
            </a:pPr>
            <a:r>
              <a:rPr lang="en-US" sz="600" dirty="0" smtClean="0"/>
              <a:t>Promote </a:t>
            </a:r>
            <a:r>
              <a:rPr lang="en-US" sz="600" dirty="0"/>
              <a:t>research, monitoring, and planned conservation for effective elephant </a:t>
            </a:r>
            <a:r>
              <a:rPr lang="en-US" sz="600" dirty="0" smtClean="0"/>
              <a:t>management.</a:t>
            </a:r>
          </a:p>
          <a:p>
            <a:pPr marL="349250" indent="-82550" algn="just">
              <a:buFont typeface="Wingdings" panose="05000000000000000000" pitchFamily="2" charset="2"/>
              <a:buChar char="ü"/>
            </a:pPr>
            <a:r>
              <a:rPr lang="en-US" sz="600" dirty="0" smtClean="0"/>
              <a:t>Combat </a:t>
            </a:r>
            <a:r>
              <a:rPr lang="en-US" sz="600" dirty="0"/>
              <a:t>poaching and illegal ivory trade; prevent unnatural deaths through strict enforcement.</a:t>
            </a:r>
            <a:endParaRPr lang="en-US" sz="600" dirty="0"/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718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22559</TotalTime>
  <Words>1672</Words>
  <Application>Microsoft Office PowerPoint</Application>
  <PresentationFormat>Custom</PresentationFormat>
  <Paragraphs>111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bold</vt:lpstr>
      <vt:lpstr>Calibri Light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user</cp:lastModifiedBy>
  <cp:revision>2026</cp:revision>
  <dcterms:created xsi:type="dcterms:W3CDTF">2024-09-13T10:49:45Z</dcterms:created>
  <dcterms:modified xsi:type="dcterms:W3CDTF">2025-06-27T10:35:51Z</dcterms:modified>
</cp:coreProperties>
</file>